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54" r:id="rId1"/>
  </p:sldMasterIdLst>
  <p:notesMasterIdLst>
    <p:notesMasterId r:id="rId28"/>
  </p:notesMasterIdLst>
  <p:sldIdLst>
    <p:sldId id="333" r:id="rId2"/>
    <p:sldId id="295" r:id="rId3"/>
    <p:sldId id="257" r:id="rId4"/>
    <p:sldId id="330" r:id="rId5"/>
    <p:sldId id="301" r:id="rId6"/>
    <p:sldId id="331" r:id="rId7"/>
    <p:sldId id="259" r:id="rId8"/>
    <p:sldId id="328" r:id="rId9"/>
    <p:sldId id="261" r:id="rId10"/>
    <p:sldId id="262" r:id="rId11"/>
    <p:sldId id="332" r:id="rId12"/>
    <p:sldId id="264" r:id="rId13"/>
    <p:sldId id="306" r:id="rId14"/>
    <p:sldId id="304" r:id="rId15"/>
    <p:sldId id="305" r:id="rId16"/>
    <p:sldId id="265" r:id="rId17"/>
    <p:sldId id="329" r:id="rId18"/>
    <p:sldId id="266" r:id="rId19"/>
    <p:sldId id="268" r:id="rId20"/>
    <p:sldId id="286" r:id="rId21"/>
    <p:sldId id="307" r:id="rId22"/>
    <p:sldId id="288" r:id="rId23"/>
    <p:sldId id="289" r:id="rId24"/>
    <p:sldId id="308" r:id="rId25"/>
    <p:sldId id="290" r:id="rId26"/>
    <p:sldId id="327" r:id="rId2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23" autoAdjust="0"/>
    <p:restoredTop sz="86323" autoAdjust="0"/>
  </p:normalViewPr>
  <p:slideViewPr>
    <p:cSldViewPr>
      <p:cViewPr varScale="1">
        <p:scale>
          <a:sx n="63" d="100"/>
          <a:sy n="63" d="100"/>
        </p:scale>
        <p:origin x="169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81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ea typeface="+mn-ea"/>
                <a:cs typeface="+mn-cs"/>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ea typeface="+mn-ea"/>
                <a:cs typeface="+mn-cs"/>
              </a:defRPr>
            </a:lvl1pPr>
          </a:lstStyle>
          <a:p>
            <a:pPr>
              <a:defRPr/>
            </a:pPr>
            <a:endParaRPr lang="en-US"/>
          </a:p>
        </p:txBody>
      </p:sp>
      <p:sp>
        <p:nvSpPr>
          <p:cNvPr id="81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68AF773B-A6F7-453A-87D6-D78C4ACCBAC2}" type="slidenum">
              <a:rPr lang="en-US"/>
              <a:pPr/>
              <a:t>‹#›</a:t>
            </a:fld>
            <a:endParaRPr lang="en-US"/>
          </a:p>
        </p:txBody>
      </p:sp>
    </p:spTree>
    <p:extLst>
      <p:ext uri="{BB962C8B-B14F-4D97-AF65-F5344CB8AC3E}">
        <p14:creationId xmlns:p14="http://schemas.microsoft.com/office/powerpoint/2010/main" val="35883258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11</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ChangeArrowheads="1" noTextEdit="1"/>
          </p:cNvSpPr>
          <p:nvPr>
            <p:ph type="sldImg"/>
          </p:nvPr>
        </p:nvSpPr>
        <p:spPr>
          <a:ln/>
        </p:spPr>
      </p:sp>
      <p:sp>
        <p:nvSpPr>
          <p:cNvPr id="38914" name="Notes Placeholder 2"/>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ndParaRPr>
          </a:p>
        </p:txBody>
      </p:sp>
      <p:sp>
        <p:nvSpPr>
          <p:cNvPr id="38915" name="Slide Number Placeholder 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2400">
                <a:solidFill>
                  <a:schemeClr val="tx1"/>
                </a:solidFill>
                <a:latin typeface="Arial" pitchFamily="34" charset="0"/>
                <a:ea typeface="MS PGothic" pitchFamily="34" charset="-128"/>
              </a:defRPr>
            </a:lvl1pPr>
            <a:lvl2pPr marL="742950" indent="-285750" defTabSz="931863">
              <a:defRPr sz="2400">
                <a:solidFill>
                  <a:schemeClr val="tx1"/>
                </a:solidFill>
                <a:latin typeface="Arial" pitchFamily="34" charset="0"/>
                <a:ea typeface="MS PGothic" pitchFamily="34" charset="-128"/>
              </a:defRPr>
            </a:lvl2pPr>
            <a:lvl3pPr marL="1143000" indent="-228600" defTabSz="931863">
              <a:defRPr sz="2400">
                <a:solidFill>
                  <a:schemeClr val="tx1"/>
                </a:solidFill>
                <a:latin typeface="Arial" pitchFamily="34" charset="0"/>
                <a:ea typeface="MS PGothic" pitchFamily="34" charset="-128"/>
              </a:defRPr>
            </a:lvl3pPr>
            <a:lvl4pPr marL="1600200" indent="-228600" defTabSz="931863">
              <a:defRPr sz="2400">
                <a:solidFill>
                  <a:schemeClr val="tx1"/>
                </a:solidFill>
                <a:latin typeface="Arial" pitchFamily="34" charset="0"/>
                <a:ea typeface="MS PGothic" pitchFamily="34" charset="-128"/>
              </a:defRPr>
            </a:lvl4pPr>
            <a:lvl5pPr marL="2057400" indent="-228600" defTabSz="931863">
              <a:defRPr sz="2400">
                <a:solidFill>
                  <a:schemeClr val="tx1"/>
                </a:solidFill>
                <a:latin typeface="Arial" pitchFamily="34" charset="0"/>
                <a:ea typeface="MS PGothic" pitchFamily="34" charset="-128"/>
              </a:defRPr>
            </a:lvl5pPr>
            <a:lvl6pPr marL="25146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931863"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6187E3F-91B8-4D78-B00E-8BDC313F17D2}" type="slidenum">
              <a:rPr lang="en-US" sz="1200"/>
              <a:pPr/>
              <a:t>25</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617862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1066800" y="4267200"/>
            <a:ext cx="5638800" cy="990600"/>
          </a:xfrm>
        </p:spPr>
        <p:txBody>
          <a:bodyPr/>
          <a:lstStyle/>
          <a:p>
            <a:endParaRPr lang="en-US"/>
          </a:p>
        </p:txBody>
      </p:sp>
    </p:spTree>
    <p:extLst>
      <p:ext uri="{BB962C8B-B14F-4D97-AF65-F5344CB8AC3E}">
        <p14:creationId xmlns:p14="http://schemas.microsoft.com/office/powerpoint/2010/main" val="3960769539"/>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852620396"/>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384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713086D4-E0BD-4DD7-B2C3-FD95A1649F04}" type="slidenum">
              <a:rPr lang="en-US"/>
              <a:pPr/>
              <a:t>‹#›</a:t>
            </a:fld>
            <a:endParaRPr lang="en-US"/>
          </a:p>
        </p:txBody>
      </p:sp>
    </p:spTree>
    <p:extLst>
      <p:ext uri="{BB962C8B-B14F-4D97-AF65-F5344CB8AC3E}">
        <p14:creationId xmlns:p14="http://schemas.microsoft.com/office/powerpoint/2010/main" val="69185860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755652746"/>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vl1pPr>
          </a:lstStyle>
          <a:p>
            <a:fld id="{008C9354-577D-475F-A56C-FC103CF41F20}" type="slidenum">
              <a:rPr lang="en-US"/>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a:t>© 2016 Cengage Learning. All Rights Reserved.</a:t>
            </a:r>
          </a:p>
        </p:txBody>
      </p:sp>
    </p:spTree>
    <p:extLst>
      <p:ext uri="{BB962C8B-B14F-4D97-AF65-F5344CB8AC3E}">
        <p14:creationId xmlns:p14="http://schemas.microsoft.com/office/powerpoint/2010/main" val="364296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2453278120"/>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0"/>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28" r:id="rId4"/>
    <p:sldLayoutId id="2147484132" r:id="rId5"/>
    <p:sldLayoutId id="2147484133" r:id="rId6"/>
    <p:sldLayoutId id="2147484134" r:id="rId7"/>
    <p:sldLayoutId id="2147484136" r:id="rId8"/>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3" name="Title 2"/>
          <p:cNvSpPr>
            <a:spLocks noGrp="1"/>
          </p:cNvSpPr>
          <p:nvPr>
            <p:ph type="title"/>
          </p:nvPr>
        </p:nvSpPr>
        <p:spPr>
          <a:xfrm>
            <a:off x="4480472" y="1709741"/>
            <a:ext cx="4018121" cy="2371719"/>
          </a:xfrm>
        </p:spPr>
        <p:txBody>
          <a:bodyPr anchor="ctr"/>
          <a:lstStyle/>
          <a:p>
            <a:pPr eaLnBrk="1" hangingPunct="1"/>
            <a:r>
              <a:rPr lang="en-US" sz="4000" dirty="0">
                <a:ea typeface="MS PGothic" pitchFamily="34" charset="-128"/>
              </a:rPr>
              <a:t>Crime Victims An Introduction to Victimology</a:t>
            </a:r>
          </a:p>
        </p:txBody>
      </p:sp>
      <p:sp>
        <p:nvSpPr>
          <p:cNvPr id="8194" name="Text Placeholder 3"/>
          <p:cNvSpPr>
            <a:spLocks noGrp="1"/>
          </p:cNvSpPr>
          <p:nvPr>
            <p:ph type="body" sz="quarter" idx="14"/>
          </p:nvPr>
        </p:nvSpPr>
        <p:spPr>
          <a:xfrm>
            <a:off x="4313079" y="3894504"/>
            <a:ext cx="4352906" cy="2078890"/>
          </a:xfrm>
        </p:spPr>
        <p:txBody>
          <a:bodyPr anchor="ctr"/>
          <a:lstStyle/>
          <a:p>
            <a:pPr eaLnBrk="1" hangingPunct="1">
              <a:spcBef>
                <a:spcPct val="0"/>
              </a:spcBef>
            </a:pPr>
            <a:r>
              <a:rPr lang="en-US" sz="4000" b="1" dirty="0"/>
              <a:t>Chapter 6</a:t>
            </a:r>
          </a:p>
          <a:p>
            <a:pPr eaLnBrk="1" hangingPunct="1">
              <a:spcBef>
                <a:spcPct val="0"/>
              </a:spcBef>
            </a:pPr>
            <a:r>
              <a:rPr lang="en-US" dirty="0"/>
              <a:t>Victims and the Police</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rPr>
              <a:t>© 2020 Cengage. All rights reserved.</a:t>
            </a:r>
          </a:p>
        </p:txBody>
      </p:sp>
    </p:spTree>
    <p:extLst>
      <p:ext uri="{BB962C8B-B14F-4D97-AF65-F5344CB8AC3E}">
        <p14:creationId xmlns:p14="http://schemas.microsoft.com/office/powerpoint/2010/main" val="1701741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3"/>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a:t>
            </a:r>
            <a:endParaRPr lang="en-US" sz="2000" dirty="0">
              <a:ea typeface="MS PGothic" pitchFamily="34" charset="-128"/>
            </a:endParaRPr>
          </a:p>
        </p:txBody>
      </p:sp>
      <p:sp>
        <p:nvSpPr>
          <p:cNvPr id="11266" name="Content Placeholder 5"/>
          <p:cNvSpPr>
            <a:spLocks noGrp="1"/>
          </p:cNvSpPr>
          <p:nvPr>
            <p:ph idx="1"/>
          </p:nvPr>
        </p:nvSpPr>
        <p:spPr/>
        <p:txBody>
          <a:bodyPr/>
          <a:lstStyle/>
          <a:p>
            <a:pPr eaLnBrk="1" hangingPunct="1">
              <a:buSzTx/>
            </a:pPr>
            <a:r>
              <a:rPr sz="2200" dirty="0"/>
              <a:t>L01. Describe the ways that victims can suffer physically, emotionally, and socially.</a:t>
            </a:r>
          </a:p>
          <a:p>
            <a:pPr eaLnBrk="1" hangingPunct="1">
              <a:buSzTx/>
            </a:pPr>
            <a:r>
              <a:rPr sz="2200" dirty="0"/>
              <a:t>L02. State what the criminal justice system can accomplish on behalf of victims.</a:t>
            </a:r>
          </a:p>
          <a:p>
            <a:pPr eaLnBrk="1" hangingPunct="1">
              <a:buSzTx/>
            </a:pPr>
            <a:r>
              <a:rPr sz="2200" dirty="0"/>
              <a:t>L03. Describe how law enforcement agencies can serve victims</a:t>
            </a:r>
            <a:r>
              <a:rPr lang="ja-JP" altLang="en-US" sz="2200" dirty="0"/>
              <a:t>’</a:t>
            </a:r>
            <a:r>
              <a:rPr altLang="ja-JP" sz="2200" dirty="0"/>
              <a:t> interests.</a:t>
            </a:r>
          </a:p>
          <a:p>
            <a:pPr eaLnBrk="1" hangingPunct="1">
              <a:buSzTx/>
            </a:pPr>
            <a:r>
              <a:rPr sz="2200" dirty="0"/>
              <a:t>L04. Identify circumstances where victims and law enforcement agencies can find themselves in conflict.</a:t>
            </a:r>
          </a:p>
          <a:p>
            <a:pPr eaLnBrk="1" hangingPunct="1">
              <a:buSzTx/>
            </a:pPr>
            <a:r>
              <a:rPr sz="2200" dirty="0"/>
              <a:t>L05. Describe the kind of evidence that can be used to evaluate a police department</a:t>
            </a:r>
            <a:r>
              <a:rPr lang="ja-JP" altLang="en-US" sz="2200" dirty="0"/>
              <a:t>’</a:t>
            </a:r>
            <a:r>
              <a:rPr altLang="ja-JP" sz="2200" dirty="0"/>
              <a:t>s effectiveness in meeting the needs of victims in its jurisdiction.</a:t>
            </a:r>
          </a:p>
          <a:p>
            <a:pPr eaLnBrk="1" hangingPunct="1">
              <a:buSzTx/>
            </a:pPr>
            <a:r>
              <a:rPr sz="2200" dirty="0"/>
              <a:t>L06. List the features of a victim-centered police department.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Introduction</a:t>
            </a:r>
          </a:p>
        </p:txBody>
      </p:sp>
      <p:sp>
        <p:nvSpPr>
          <p:cNvPr id="12290" name="Content Placeholder 3"/>
          <p:cNvSpPr>
            <a:spLocks noGrp="1" noRot="1"/>
          </p:cNvSpPr>
          <p:nvPr>
            <p:ph idx="1"/>
          </p:nvPr>
        </p:nvSpPr>
        <p:spPr/>
        <p:txBody>
          <a:bodyPr/>
          <a:lstStyle/>
          <a:p>
            <a:pPr eaLnBrk="1" hangingPunct="1">
              <a:buSzTx/>
            </a:pPr>
            <a:r>
              <a:rPr b="1" dirty="0">
                <a:solidFill>
                  <a:srgbClr val="000000"/>
                </a:solidFill>
              </a:rPr>
              <a:t>Functionalist perspective</a:t>
            </a:r>
          </a:p>
          <a:p>
            <a:pPr lvl="1" eaLnBrk="1" hangingPunct="1"/>
            <a:r>
              <a:rPr dirty="0">
                <a:solidFill>
                  <a:srgbClr val="000000"/>
                </a:solidFill>
              </a:rPr>
              <a:t>Those who ignore rules are not properly socialized.</a:t>
            </a:r>
          </a:p>
          <a:p>
            <a:pPr lvl="1" eaLnBrk="1" hangingPunct="1"/>
            <a:r>
              <a:rPr dirty="0">
                <a:solidFill>
                  <a:srgbClr val="000000"/>
                </a:solidFill>
              </a:rPr>
              <a:t>Society must remove these people from circulation.</a:t>
            </a:r>
          </a:p>
          <a:p>
            <a:pPr eaLnBrk="1" hangingPunct="1">
              <a:buSzTx/>
            </a:pPr>
            <a:r>
              <a:rPr b="1" dirty="0">
                <a:solidFill>
                  <a:srgbClr val="000000"/>
                </a:solidFill>
              </a:rPr>
              <a:t>Conflict perspective</a:t>
            </a:r>
          </a:p>
          <a:p>
            <a:pPr lvl="1" eaLnBrk="1" hangingPunct="1"/>
            <a:r>
              <a:rPr dirty="0">
                <a:solidFill>
                  <a:srgbClr val="000000"/>
                </a:solidFill>
              </a:rPr>
              <a:t>Political and economic reforms are needed.</a:t>
            </a:r>
          </a:p>
          <a:p>
            <a:pPr lvl="1" eaLnBrk="1" hangingPunct="1"/>
            <a:r>
              <a:rPr dirty="0">
                <a:solidFill>
                  <a:srgbClr val="000000"/>
                </a:solidFill>
              </a:rPr>
              <a:t>Criminal justice system acts in their own interest and that of the privileged elite.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Autofit/>
          </a:bodyPr>
          <a:lstStyle/>
          <a:p>
            <a:pPr algn="ctr" eaLnBrk="1" hangingPunct="1">
              <a:spcAft>
                <a:spcPts val="1500"/>
              </a:spcAft>
              <a:defRPr/>
            </a:pPr>
            <a:r>
              <a:rPr lang="en-US" altLang="en-US" sz="4800" b="1" cap="all" dirty="0">
                <a:solidFill>
                  <a:schemeClr val="tx1"/>
                </a:solidFill>
                <a:ea typeface="MS PGothic" panose="020B0600070205080204" pitchFamily="34" charset="-128"/>
              </a:rPr>
              <a:t>Victims interacting</a:t>
            </a:r>
            <a:r>
              <a:rPr lang="en-US" altLang="en-US" sz="4800" b="1" cap="all" baseline="0" dirty="0">
                <a:solidFill>
                  <a:schemeClr val="tx1"/>
                </a:solidFill>
                <a:ea typeface="MS PGothic" panose="020B0600070205080204" pitchFamily="34" charset="-128"/>
              </a:rPr>
              <a:t> </a:t>
            </a:r>
            <a:r>
              <a:rPr lang="en-US" altLang="en-US" sz="4800" b="1" cap="all" dirty="0">
                <a:solidFill>
                  <a:schemeClr val="tx1"/>
                </a:solidFill>
                <a:ea typeface="MS PGothic" panose="020B0600070205080204" pitchFamily="34" charset="-128"/>
              </a:rPr>
              <a:t>with the criminal</a:t>
            </a:r>
            <a:r>
              <a:rPr lang="en-US" altLang="en-US" sz="4800" b="1" cap="all" baseline="0" dirty="0">
                <a:solidFill>
                  <a:schemeClr val="tx1"/>
                </a:solidFill>
                <a:ea typeface="MS PGothic" panose="020B0600070205080204" pitchFamily="34" charset="-128"/>
              </a:rPr>
              <a:t> </a:t>
            </a:r>
            <a:r>
              <a:rPr lang="en-US" altLang="en-US" sz="4800" b="1" cap="all" dirty="0">
                <a:solidFill>
                  <a:schemeClr val="tx1"/>
                </a:solidFill>
                <a:ea typeface="MS PGothic" panose="020B0600070205080204" pitchFamily="34" charset="-128"/>
              </a:rPr>
              <a:t>justice system:</a:t>
            </a:r>
            <a:r>
              <a:rPr lang="en-US" altLang="en-US" sz="4800" b="1" cap="all" baseline="0" dirty="0">
                <a:solidFill>
                  <a:schemeClr val="tx1"/>
                </a:solidFill>
                <a:ea typeface="MS PGothic" panose="020B0600070205080204" pitchFamily="34" charset="-128"/>
              </a:rPr>
              <a:t> </a:t>
            </a:r>
            <a:r>
              <a:rPr lang="en-US" altLang="en-US" sz="4800" b="1" cap="all" dirty="0">
                <a:solidFill>
                  <a:schemeClr val="tx1"/>
                </a:solidFill>
                <a:ea typeface="MS PGothic" panose="020B0600070205080204" pitchFamily="34" charset="-128"/>
              </a:rPr>
              <a:t>cooperation or</a:t>
            </a:r>
            <a:r>
              <a:rPr lang="en-US" altLang="en-US" sz="4800" b="1" cap="all" baseline="0" dirty="0">
                <a:solidFill>
                  <a:schemeClr val="tx1"/>
                </a:solidFill>
                <a:ea typeface="MS PGothic" panose="020B0600070205080204" pitchFamily="34" charset="-128"/>
              </a:rPr>
              <a:t> </a:t>
            </a:r>
            <a:r>
              <a:rPr lang="en-US" altLang="en-US" sz="4800" b="1" cap="all" dirty="0">
                <a:solidFill>
                  <a:schemeClr val="tx1"/>
                </a:solidFill>
                <a:ea typeface="MS PGothic" panose="020B0600070205080204" pitchFamily="34" charset="-128"/>
              </a:rPr>
              <a:t>conflict?</a:t>
            </a:r>
          </a:p>
        </p:txBody>
      </p:sp>
    </p:spTree>
    <p:extLst>
      <p:ext uri="{BB962C8B-B14F-4D97-AF65-F5344CB8AC3E}">
        <p14:creationId xmlns:p14="http://schemas.microsoft.com/office/powerpoint/2010/main" val="16064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What Would Be Ideal?</a:t>
            </a:r>
          </a:p>
        </p:txBody>
      </p:sp>
      <p:sp>
        <p:nvSpPr>
          <p:cNvPr id="15362" name="Content Placeholder 3"/>
          <p:cNvSpPr>
            <a:spLocks noGrp="1" noRot="1"/>
          </p:cNvSpPr>
          <p:nvPr>
            <p:ph idx="1"/>
          </p:nvPr>
        </p:nvSpPr>
        <p:spPr/>
        <p:txBody>
          <a:bodyPr/>
          <a:lstStyle/>
          <a:p>
            <a:pPr eaLnBrk="1" hangingPunct="1">
              <a:buSzTx/>
            </a:pPr>
            <a:r>
              <a:rPr dirty="0"/>
              <a:t>Box 6.1: Criticisms of the Criminal Justice System</a:t>
            </a:r>
          </a:p>
          <a:p>
            <a:pPr eaLnBrk="1" hangingPunct="1">
              <a:buSzTx/>
            </a:pPr>
            <a:r>
              <a:rPr dirty="0"/>
              <a:t>Ideal system involves</a:t>
            </a:r>
          </a:p>
          <a:p>
            <a:pPr lvl="1" eaLnBrk="1" hangingPunct="1"/>
            <a:r>
              <a:rPr dirty="0"/>
              <a:t>Helpful police</a:t>
            </a:r>
          </a:p>
          <a:p>
            <a:pPr lvl="1" eaLnBrk="1" hangingPunct="1"/>
            <a:r>
              <a:rPr dirty="0"/>
              <a:t>Swift indictments</a:t>
            </a:r>
          </a:p>
          <a:p>
            <a:pPr lvl="1" eaLnBrk="1" hangingPunct="1"/>
            <a:r>
              <a:rPr dirty="0"/>
              <a:t>Convictions</a:t>
            </a:r>
          </a:p>
          <a:p>
            <a:pPr lvl="1" eaLnBrk="1" hangingPunct="1"/>
            <a:r>
              <a:rPr dirty="0"/>
              <a:t>Fair sentences</a:t>
            </a:r>
          </a:p>
          <a:p>
            <a:pPr lvl="1" eaLnBrk="1" hangingPunct="1"/>
            <a:r>
              <a:rPr dirty="0"/>
              <a:t>Restitution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What do victims</a:t>
            </a:r>
            <a:r>
              <a:rPr lang="en-US" altLang="en-US" sz="5600" b="1" cap="all" baseline="0" dirty="0">
                <a:solidFill>
                  <a:schemeClr val="tx1"/>
                </a:solidFill>
                <a:ea typeface="MS PGothic" panose="020B0600070205080204" pitchFamily="34" charset="-128"/>
              </a:rPr>
              <a:t> </a:t>
            </a:r>
            <a:r>
              <a:rPr lang="en-US" altLang="en-US" sz="5600" b="1" cap="all" dirty="0">
                <a:solidFill>
                  <a:schemeClr val="tx1"/>
                </a:solidFill>
                <a:ea typeface="MS PGothic" panose="020B0600070205080204" pitchFamily="34" charset="-128"/>
              </a:rPr>
              <a:t>want: punishment?</a:t>
            </a:r>
            <a:br>
              <a:rPr lang="en-US" altLang="en-US" sz="5600" b="1" cap="all" dirty="0">
                <a:solidFill>
                  <a:schemeClr val="tx1"/>
                </a:solidFill>
                <a:ea typeface="MS PGothic" panose="020B0600070205080204" pitchFamily="34" charset="-128"/>
              </a:rPr>
            </a:br>
            <a:r>
              <a:rPr lang="en-US" altLang="en-US" sz="5600" b="1" cap="all" dirty="0">
                <a:solidFill>
                  <a:schemeClr val="tx1"/>
                </a:solidFill>
                <a:ea typeface="MS PGothic" panose="020B0600070205080204" pitchFamily="34" charset="-128"/>
              </a:rPr>
              <a:t>Treatment? Restitution?</a:t>
            </a:r>
            <a:endParaRPr lang="en-US" altLang="en-US" sz="5600" b="1" cap="all" dirty="0">
              <a:solidFill>
                <a:schemeClr val="tx1"/>
              </a:solidFill>
            </a:endParaRPr>
          </a:p>
        </p:txBody>
      </p:sp>
    </p:spTree>
    <p:extLst>
      <p:ext uri="{BB962C8B-B14F-4D97-AF65-F5344CB8AC3E}">
        <p14:creationId xmlns:p14="http://schemas.microsoft.com/office/powerpoint/2010/main" val="1566244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Make </a:t>
            </a:r>
            <a:r>
              <a:rPr lang="en-US" altLang="en-US" sz="3200" dirty="0">
                <a:ea typeface="MS PGothic" pitchFamily="34" charset="-128"/>
              </a:rPr>
              <a:t>“</a:t>
            </a:r>
            <a:r>
              <a:rPr lang="en-US" sz="3200" dirty="0">
                <a:ea typeface="MS PGothic" pitchFamily="34" charset="-128"/>
              </a:rPr>
              <a:t>Them</a:t>
            </a:r>
            <a:r>
              <a:rPr lang="en-US" altLang="en-US" sz="3200" dirty="0">
                <a:ea typeface="MS PGothic" pitchFamily="34" charset="-128"/>
              </a:rPr>
              <a:t>”</a:t>
            </a:r>
            <a:r>
              <a:rPr lang="en-US" sz="3200" dirty="0">
                <a:ea typeface="MS PGothic" pitchFamily="34" charset="-128"/>
              </a:rPr>
              <a:t> Suffer</a:t>
            </a:r>
          </a:p>
        </p:txBody>
      </p:sp>
      <p:sp>
        <p:nvSpPr>
          <p:cNvPr id="18434" name="Content Placeholder 3"/>
          <p:cNvSpPr>
            <a:spLocks noGrp="1" noRot="1"/>
          </p:cNvSpPr>
          <p:nvPr>
            <p:ph idx="1"/>
          </p:nvPr>
        </p:nvSpPr>
        <p:spPr/>
        <p:txBody>
          <a:bodyPr/>
          <a:lstStyle/>
          <a:p>
            <a:pPr eaLnBrk="1" hangingPunct="1">
              <a:buSzTx/>
            </a:pPr>
            <a:r>
              <a:rPr dirty="0">
                <a:solidFill>
                  <a:srgbClr val="000000"/>
                </a:solidFill>
              </a:rPr>
              <a:t>Punishment</a:t>
            </a:r>
          </a:p>
          <a:p>
            <a:pPr lvl="1" eaLnBrk="1" hangingPunct="1"/>
            <a:r>
              <a:rPr dirty="0">
                <a:solidFill>
                  <a:srgbClr val="000000"/>
                </a:solidFill>
              </a:rPr>
              <a:t>Perpetrator learns a lesson.</a:t>
            </a:r>
          </a:p>
          <a:p>
            <a:pPr lvl="1" eaLnBrk="1" hangingPunct="1"/>
            <a:r>
              <a:rPr dirty="0">
                <a:solidFill>
                  <a:srgbClr val="000000"/>
                </a:solidFill>
              </a:rPr>
              <a:t>Makes examples of criminals</a:t>
            </a:r>
          </a:p>
          <a:p>
            <a:pPr lvl="2" eaLnBrk="1" hangingPunct="1"/>
            <a:r>
              <a:rPr dirty="0">
                <a:solidFill>
                  <a:srgbClr val="000000"/>
                </a:solidFill>
              </a:rPr>
              <a:t>Provided deterrence theory really works</a:t>
            </a:r>
          </a:p>
          <a:p>
            <a:pPr lvl="1" eaLnBrk="1" hangingPunct="1"/>
            <a:r>
              <a:rPr dirty="0">
                <a:solidFill>
                  <a:srgbClr val="000000"/>
                </a:solidFill>
              </a:rPr>
              <a:t>Enhances public safety</a:t>
            </a:r>
          </a:p>
          <a:p>
            <a:pPr lvl="1" eaLnBrk="1" hangingPunct="1"/>
            <a:r>
              <a:rPr dirty="0">
                <a:solidFill>
                  <a:srgbClr val="000000"/>
                </a:solidFill>
              </a:rPr>
              <a:t>Prevents vigilantism</a:t>
            </a:r>
          </a:p>
          <a:p>
            <a:pPr lvl="1" eaLnBrk="1" hangingPunct="1"/>
            <a:r>
              <a:rPr dirty="0">
                <a:solidFill>
                  <a:srgbClr val="000000"/>
                </a:solidFill>
              </a:rPr>
              <a:t>Morally sound practice—just desserts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Discussion Question 1</a:t>
            </a:r>
          </a:p>
        </p:txBody>
      </p:sp>
      <p:sp>
        <p:nvSpPr>
          <p:cNvPr id="19458" name="Content Placeholder 2"/>
          <p:cNvSpPr>
            <a:spLocks noGrp="1"/>
          </p:cNvSpPr>
          <p:nvPr>
            <p:ph idx="1"/>
          </p:nvPr>
        </p:nvSpPr>
        <p:spPr/>
        <p:txBody>
          <a:bodyPr/>
          <a:lstStyle/>
          <a:p>
            <a:pPr eaLnBrk="1" hangingPunct="1">
              <a:buSzTx/>
            </a:pPr>
            <a:r>
              <a:rPr dirty="0">
                <a:solidFill>
                  <a:srgbClr val="000000"/>
                </a:solidFill>
              </a:rPr>
              <a:t>Television shows like </a:t>
            </a:r>
            <a:r>
              <a:rPr i="1" dirty="0">
                <a:solidFill>
                  <a:srgbClr val="000000"/>
                </a:solidFill>
              </a:rPr>
              <a:t>Dexter</a:t>
            </a:r>
            <a:r>
              <a:rPr dirty="0">
                <a:solidFill>
                  <a:srgbClr val="000000"/>
                </a:solidFill>
              </a:rPr>
              <a:t> and movies like </a:t>
            </a:r>
            <a:r>
              <a:rPr i="1" dirty="0">
                <a:solidFill>
                  <a:srgbClr val="000000"/>
                </a:solidFill>
              </a:rPr>
              <a:t>Suicide Squad</a:t>
            </a:r>
            <a:r>
              <a:rPr dirty="0">
                <a:solidFill>
                  <a:srgbClr val="000000"/>
                </a:solidFill>
              </a:rPr>
              <a:t> glamorize vigilantism. Why is the notion so appealing to the general public? Why might it harm police–community relations?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Make </a:t>
            </a:r>
            <a:r>
              <a:rPr lang="en-US" altLang="en-US" sz="3200" dirty="0">
                <a:ea typeface="MS PGothic" pitchFamily="34" charset="-128"/>
              </a:rPr>
              <a:t>“</a:t>
            </a:r>
            <a:r>
              <a:rPr lang="en-US" sz="3200" dirty="0">
                <a:ea typeface="MS PGothic" pitchFamily="34" charset="-128"/>
              </a:rPr>
              <a:t>Them</a:t>
            </a:r>
            <a:r>
              <a:rPr lang="en-US" altLang="en-US" sz="3200" dirty="0">
                <a:ea typeface="MS PGothic" pitchFamily="34" charset="-128"/>
              </a:rPr>
              <a:t>”</a:t>
            </a:r>
            <a:r>
              <a:rPr lang="en-US" sz="3200" dirty="0">
                <a:ea typeface="MS PGothic" pitchFamily="34" charset="-128"/>
              </a:rPr>
              <a:t> Get Treatment</a:t>
            </a:r>
          </a:p>
        </p:txBody>
      </p:sp>
      <p:sp>
        <p:nvSpPr>
          <p:cNvPr id="20482" name="Content Placeholder 3"/>
          <p:cNvSpPr>
            <a:spLocks noGrp="1" noRot="1"/>
          </p:cNvSpPr>
          <p:nvPr>
            <p:ph idx="1"/>
          </p:nvPr>
        </p:nvSpPr>
        <p:spPr/>
        <p:txBody>
          <a:bodyPr/>
          <a:lstStyle/>
          <a:p>
            <a:pPr eaLnBrk="1" hangingPunct="1">
              <a:buSzTx/>
            </a:pPr>
            <a:r>
              <a:rPr dirty="0">
                <a:solidFill>
                  <a:srgbClr val="000000"/>
                </a:solidFill>
              </a:rPr>
              <a:t>Rehabilitation</a:t>
            </a:r>
          </a:p>
          <a:p>
            <a:pPr lvl="1" eaLnBrk="1" hangingPunct="1"/>
            <a:r>
              <a:rPr dirty="0">
                <a:solidFill>
                  <a:srgbClr val="000000"/>
                </a:solidFill>
              </a:rPr>
              <a:t>Return offenders to productive, law-abiding citizens</a:t>
            </a:r>
          </a:p>
          <a:p>
            <a:pPr lvl="2" eaLnBrk="1" hangingPunct="1"/>
            <a:r>
              <a:rPr dirty="0">
                <a:solidFill>
                  <a:srgbClr val="000000"/>
                </a:solidFill>
              </a:rPr>
              <a:t>Benefits victims and society</a:t>
            </a:r>
          </a:p>
          <a:p>
            <a:pPr lvl="1" eaLnBrk="1" hangingPunct="1"/>
            <a:r>
              <a:rPr dirty="0">
                <a:solidFill>
                  <a:srgbClr val="000000"/>
                </a:solidFill>
              </a:rPr>
              <a:t>Endorsed most when offenders are not strangers</a:t>
            </a:r>
          </a:p>
          <a:p>
            <a:pPr lvl="1" eaLnBrk="1" hangingPunct="1"/>
            <a:r>
              <a:rPr dirty="0">
                <a:solidFill>
                  <a:srgbClr val="000000"/>
                </a:solidFill>
              </a:rPr>
              <a:t>Heavy-handed policies may end in increased violence and antisocial conduct.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2"/>
          <p:cNvSpPr>
            <a:spLocks noGrp="1" noRot="1" noChangeArrowheads="1"/>
          </p:cNvSpPr>
          <p:nvPr>
            <p:ph type="title"/>
          </p:nvPr>
        </p:nvSpPr>
        <p:spPr>
          <a:xfrm>
            <a:off x="228600" y="26988"/>
            <a:ext cx="7772400" cy="1039812"/>
          </a:xfrm>
        </p:spPr>
        <p:txBody>
          <a:bodyPr>
            <a:noAutofit/>
          </a:bodyPr>
          <a:lstStyle/>
          <a:p>
            <a:pPr eaLnBrk="1" hangingPunct="1"/>
            <a:r>
              <a:rPr lang="en-US" sz="3200" dirty="0">
                <a:ea typeface="MS PGothic" pitchFamily="34" charset="-128"/>
              </a:rPr>
              <a:t>Make </a:t>
            </a:r>
            <a:r>
              <a:rPr lang="en-US" altLang="en-US" sz="3200" dirty="0">
                <a:ea typeface="MS PGothic" pitchFamily="34" charset="-128"/>
              </a:rPr>
              <a:t>“</a:t>
            </a:r>
            <a:r>
              <a:rPr lang="en-US" sz="3200" dirty="0">
                <a:ea typeface="MS PGothic" pitchFamily="34" charset="-128"/>
              </a:rPr>
              <a:t>Them</a:t>
            </a:r>
            <a:r>
              <a:rPr lang="en-US" altLang="en-US" sz="3200" dirty="0">
                <a:ea typeface="MS PGothic" pitchFamily="34" charset="-128"/>
              </a:rPr>
              <a:t>”</a:t>
            </a:r>
            <a:r>
              <a:rPr lang="en-US" sz="3200" dirty="0">
                <a:ea typeface="MS PGothic" pitchFamily="34" charset="-128"/>
              </a:rPr>
              <a:t> Pay for Losses and Expenses</a:t>
            </a:r>
          </a:p>
        </p:txBody>
      </p:sp>
      <p:sp>
        <p:nvSpPr>
          <p:cNvPr id="21506" name="Content Placeholder 3"/>
          <p:cNvSpPr>
            <a:spLocks noGrp="1" noRot="1"/>
          </p:cNvSpPr>
          <p:nvPr>
            <p:ph idx="1"/>
          </p:nvPr>
        </p:nvSpPr>
        <p:spPr/>
        <p:txBody>
          <a:bodyPr/>
          <a:lstStyle/>
          <a:p>
            <a:pPr eaLnBrk="1" hangingPunct="1">
              <a:buSzTx/>
            </a:pPr>
            <a:r>
              <a:rPr dirty="0"/>
              <a:t>Restitution</a:t>
            </a:r>
          </a:p>
          <a:p>
            <a:pPr lvl="1" eaLnBrk="1" hangingPunct="1"/>
            <a:r>
              <a:rPr dirty="0"/>
              <a:t>Restores victims to their financial condition before crime</a:t>
            </a:r>
          </a:p>
          <a:p>
            <a:pPr lvl="1" eaLnBrk="1" hangingPunct="1"/>
            <a:r>
              <a:rPr dirty="0"/>
              <a:t>Recoup losses and pay bills incurred</a:t>
            </a:r>
          </a:p>
          <a:p>
            <a:pPr lvl="2" eaLnBrk="1" hangingPunct="1"/>
            <a:r>
              <a:rPr dirty="0"/>
              <a:t>Loss of pay, medical expenses, household bills unpaid due to being out of work, etc.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rgbClr val="000000"/>
                </a:solidFill>
                <a:ea typeface="MS PGothic" panose="020B0600070205080204" pitchFamily="34" charset="-128"/>
              </a:rPr>
              <a:t>Victims and the police</a:t>
            </a:r>
            <a:endParaRPr lang="en-US" altLang="en-US" sz="5600" b="1" cap="all" dirty="0">
              <a:solidFill>
                <a:srgbClr val="000000"/>
              </a:solidFill>
            </a:endParaRPr>
          </a:p>
        </p:txBody>
      </p:sp>
    </p:spTree>
    <p:extLst>
      <p:ext uri="{BB962C8B-B14F-4D97-AF65-F5344CB8AC3E}">
        <p14:creationId xmlns:p14="http://schemas.microsoft.com/office/powerpoint/2010/main" val="160064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2"/>
          <p:cNvSpPr>
            <a:spLocks noGrp="1" noRot="1"/>
          </p:cNvSpPr>
          <p:nvPr>
            <p:ph type="title"/>
          </p:nvPr>
        </p:nvSpPr>
        <p:spPr>
          <a:xfrm>
            <a:off x="228600" y="26988"/>
            <a:ext cx="8305800" cy="1039812"/>
          </a:xfrm>
        </p:spPr>
        <p:txBody>
          <a:bodyPr/>
          <a:lstStyle/>
          <a:p>
            <a:pPr eaLnBrk="1" hangingPunct="1"/>
            <a:r>
              <a:rPr lang="en-US" sz="3200" dirty="0">
                <a:ea typeface="MS PGothic" pitchFamily="34" charset="-128"/>
              </a:rPr>
              <a:t>Reporting Incidents </a:t>
            </a:r>
            <a:r>
              <a:rPr lang="en-US" sz="2000" dirty="0">
                <a:ea typeface="MS PGothic" pitchFamily="34" charset="-128"/>
              </a:rPr>
              <a:t>(1 of 3)</a:t>
            </a:r>
          </a:p>
        </p:txBody>
      </p:sp>
      <p:sp>
        <p:nvSpPr>
          <p:cNvPr id="24578" name="Content Placeholder 3"/>
          <p:cNvSpPr>
            <a:spLocks noGrp="1" noRot="1"/>
          </p:cNvSpPr>
          <p:nvPr>
            <p:ph idx="1"/>
          </p:nvPr>
        </p:nvSpPr>
        <p:spPr>
          <a:xfrm>
            <a:off x="228600" y="1378074"/>
            <a:ext cx="8763000" cy="4741614"/>
          </a:xfrm>
        </p:spPr>
        <p:txBody>
          <a:bodyPr/>
          <a:lstStyle/>
          <a:p>
            <a:pPr eaLnBrk="1" hangingPunct="1">
              <a:buSzTx/>
            </a:pPr>
            <a:r>
              <a:rPr dirty="0">
                <a:solidFill>
                  <a:srgbClr val="000000"/>
                </a:solidFill>
              </a:rPr>
              <a:t>Authorities want victims to report, identify, and testify</a:t>
            </a:r>
          </a:p>
          <a:p>
            <a:pPr eaLnBrk="1" hangingPunct="1">
              <a:buSzTx/>
            </a:pPr>
            <a:r>
              <a:rPr dirty="0">
                <a:solidFill>
                  <a:srgbClr val="000000"/>
                </a:solidFill>
              </a:rPr>
              <a:t>Reporting rates vary by crime</a:t>
            </a:r>
          </a:p>
          <a:p>
            <a:pPr lvl="1" eaLnBrk="1" hangingPunct="1"/>
            <a:r>
              <a:rPr dirty="0">
                <a:solidFill>
                  <a:srgbClr val="000000"/>
                </a:solidFill>
              </a:rPr>
              <a:t>Most often reported</a:t>
            </a:r>
          </a:p>
          <a:p>
            <a:pPr lvl="2" eaLnBrk="1" hangingPunct="1"/>
            <a:r>
              <a:rPr dirty="0">
                <a:solidFill>
                  <a:srgbClr val="000000"/>
                </a:solidFill>
              </a:rPr>
              <a:t>Auto thefts are reported most often</a:t>
            </a:r>
          </a:p>
          <a:p>
            <a:pPr lvl="2" eaLnBrk="1" hangingPunct="1"/>
            <a:r>
              <a:rPr dirty="0">
                <a:solidFill>
                  <a:srgbClr val="000000"/>
                </a:solidFill>
              </a:rPr>
              <a:t>Robberies and aggravated assaults</a:t>
            </a:r>
          </a:p>
          <a:p>
            <a:pPr lvl="1" eaLnBrk="1" hangingPunct="1"/>
            <a:r>
              <a:rPr dirty="0">
                <a:solidFill>
                  <a:srgbClr val="000000"/>
                </a:solidFill>
              </a:rPr>
              <a:t>Least often reported</a:t>
            </a:r>
          </a:p>
          <a:p>
            <a:pPr lvl="2" eaLnBrk="1" hangingPunct="1"/>
            <a:r>
              <a:rPr dirty="0">
                <a:solidFill>
                  <a:srgbClr val="000000"/>
                </a:solidFill>
              </a:rPr>
              <a:t>Household property theft (valued &lt; $50) reported least</a:t>
            </a:r>
          </a:p>
          <a:p>
            <a:pPr lvl="2" eaLnBrk="1" hangingPunct="1"/>
            <a:r>
              <a:rPr dirty="0">
                <a:solidFill>
                  <a:srgbClr val="000000"/>
                </a:solidFill>
              </a:rPr>
              <a:t>Offenders who are acquainted</a:t>
            </a:r>
          </a:p>
          <a:p>
            <a:pPr eaLnBrk="1" hangingPunct="1">
              <a:buSzTx/>
            </a:pPr>
            <a:r>
              <a:rPr dirty="0">
                <a:solidFill>
                  <a:srgbClr val="000000"/>
                </a:solidFill>
              </a:rPr>
              <a:t>Reporting rates should trend upward</a:t>
            </a:r>
          </a:p>
          <a:p>
            <a:pPr lvl="1" eaLnBrk="1" hangingPunct="1"/>
            <a:r>
              <a:rPr dirty="0">
                <a:solidFill>
                  <a:srgbClr val="000000"/>
                </a:solidFill>
              </a:rPr>
              <a:t>Progress seems to have stalled</a:t>
            </a:r>
          </a:p>
          <a:p>
            <a:pPr lvl="1" eaLnBrk="1" hangingPunct="1"/>
            <a:r>
              <a:rPr dirty="0">
                <a:solidFill>
                  <a:srgbClr val="000000"/>
                </a:solidFill>
              </a:rPr>
              <a:t>Table 6.1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noRot="1" noChangeArrowheads="1"/>
          </p:cNvSpPr>
          <p:nvPr>
            <p:ph type="title"/>
          </p:nvPr>
        </p:nvSpPr>
        <p:spPr/>
        <p:txBody>
          <a:bodyPr>
            <a:noAutofit/>
          </a:bodyPr>
          <a:lstStyle/>
          <a:p>
            <a:pPr eaLnBrk="1" hangingPunct="1"/>
            <a:r>
              <a:rPr lang="en-US" sz="3200" dirty="0">
                <a:ea typeface="MS PGothic" pitchFamily="34" charset="-128"/>
              </a:rPr>
              <a:t>Table 6.1 Trends in Reporting Crimes to the Police, Selected Years, 1973–2016</a:t>
            </a:r>
          </a:p>
        </p:txBody>
      </p:sp>
      <p:graphicFrame>
        <p:nvGraphicFramePr>
          <p:cNvPr id="13" name="Table Placeholder 12"/>
          <p:cNvGraphicFramePr>
            <a:graphicFrameLocks noGrp="1"/>
          </p:cNvGraphicFramePr>
          <p:nvPr>
            <p:ph type="tbl" sz="quarter" idx="12"/>
            <p:extLst>
              <p:ext uri="{D42A27DB-BD31-4B8C-83A1-F6EECF244321}">
                <p14:modId xmlns:p14="http://schemas.microsoft.com/office/powerpoint/2010/main" val="2473022766"/>
              </p:ext>
            </p:extLst>
          </p:nvPr>
        </p:nvGraphicFramePr>
        <p:xfrm>
          <a:off x="953770" y="2209800"/>
          <a:ext cx="7236460" cy="2926080"/>
        </p:xfrm>
        <a:graphic>
          <a:graphicData uri="http://schemas.openxmlformats.org/drawingml/2006/table">
            <a:tbl>
              <a:tblPr firstRow="1">
                <a:tableStyleId>{5940675A-B579-460E-94D1-54222C63F5DA}</a:tableStyleId>
              </a:tblPr>
              <a:tblGrid>
                <a:gridCol w="2976880">
                  <a:extLst>
                    <a:ext uri="{9D8B030D-6E8A-4147-A177-3AD203B41FA5}">
                      <a16:colId xmlns:a16="http://schemas.microsoft.com/office/drawing/2014/main" val="20000"/>
                    </a:ext>
                  </a:extLst>
                </a:gridCol>
                <a:gridCol w="709930">
                  <a:extLst>
                    <a:ext uri="{9D8B030D-6E8A-4147-A177-3AD203B41FA5}">
                      <a16:colId xmlns:a16="http://schemas.microsoft.com/office/drawing/2014/main" val="20001"/>
                    </a:ext>
                  </a:extLst>
                </a:gridCol>
                <a:gridCol w="709930">
                  <a:extLst>
                    <a:ext uri="{9D8B030D-6E8A-4147-A177-3AD203B41FA5}">
                      <a16:colId xmlns:a16="http://schemas.microsoft.com/office/drawing/2014/main" val="20002"/>
                    </a:ext>
                  </a:extLst>
                </a:gridCol>
                <a:gridCol w="709930">
                  <a:extLst>
                    <a:ext uri="{9D8B030D-6E8A-4147-A177-3AD203B41FA5}">
                      <a16:colId xmlns:a16="http://schemas.microsoft.com/office/drawing/2014/main" val="20003"/>
                    </a:ext>
                  </a:extLst>
                </a:gridCol>
                <a:gridCol w="709930">
                  <a:extLst>
                    <a:ext uri="{9D8B030D-6E8A-4147-A177-3AD203B41FA5}">
                      <a16:colId xmlns:a16="http://schemas.microsoft.com/office/drawing/2014/main" val="20004"/>
                    </a:ext>
                  </a:extLst>
                </a:gridCol>
                <a:gridCol w="709930">
                  <a:extLst>
                    <a:ext uri="{9D8B030D-6E8A-4147-A177-3AD203B41FA5}">
                      <a16:colId xmlns:a16="http://schemas.microsoft.com/office/drawing/2014/main" val="20005"/>
                    </a:ext>
                  </a:extLst>
                </a:gridCol>
                <a:gridCol w="709930">
                  <a:extLst>
                    <a:ext uri="{9D8B030D-6E8A-4147-A177-3AD203B41FA5}">
                      <a16:colId xmlns:a16="http://schemas.microsoft.com/office/drawing/2014/main" val="20006"/>
                    </a:ext>
                  </a:extLst>
                </a:gridCol>
              </a:tblGrid>
              <a:tr h="141514">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Type of Crime</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1973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1983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1993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2003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2013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2016</a:t>
                      </a:r>
                      <a:endParaRPr lang="en-US" sz="1800" b="1" i="0" u="none" strike="noStrike" dirty="0">
                        <a:solidFill>
                          <a:srgbClr val="000000"/>
                        </a:solidFill>
                        <a:effectLst/>
                        <a:latin typeface="Arial" pitchFamily="34" charset="0"/>
                        <a:cs typeface="Arial" pitchFamily="34" charset="0"/>
                      </a:endParaRPr>
                    </a:p>
                  </a:txBody>
                  <a:tcPr anchor="ctr"/>
                </a:tc>
                <a:extLst>
                  <a:ext uri="{0D108BD9-81ED-4DB2-BD59-A6C34878D82A}">
                    <a16:rowId xmlns:a16="http://schemas.microsoft.com/office/drawing/2014/main" val="10000"/>
                  </a:ext>
                </a:extLst>
              </a:tr>
              <a:tr h="141514">
                <a:tc>
                  <a:txBody>
                    <a:bodyPr/>
                    <a:lstStyle/>
                    <a:p>
                      <a:pPr algn="l" fontAlgn="b"/>
                      <a:r>
                        <a:rPr lang="en-US" sz="1800" u="none" strike="noStrike" dirty="0">
                          <a:effectLst/>
                          <a:latin typeface="Arial" pitchFamily="34" charset="0"/>
                          <a:cs typeface="Arial" pitchFamily="34" charset="0"/>
                        </a:rPr>
                        <a:t>Rapes and sexual assaults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23</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1"/>
                  </a:ext>
                </a:extLst>
              </a:tr>
              <a:tr h="141514">
                <a:tc>
                  <a:txBody>
                    <a:bodyPr/>
                    <a:lstStyle/>
                    <a:p>
                      <a:pPr algn="l" fontAlgn="b"/>
                      <a:r>
                        <a:rPr lang="en-US" sz="1800" u="none" strike="noStrike" dirty="0">
                          <a:effectLst/>
                          <a:latin typeface="Arial" pitchFamily="34" charset="0"/>
                          <a:cs typeface="Arial" pitchFamily="34" charset="0"/>
                        </a:rPr>
                        <a:t>Robberies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52</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61</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54</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2"/>
                  </a:ext>
                </a:extLst>
              </a:tr>
              <a:tr h="141514">
                <a:tc>
                  <a:txBody>
                    <a:bodyPr/>
                    <a:lstStyle/>
                    <a:p>
                      <a:pPr algn="l" fontAlgn="b"/>
                      <a:r>
                        <a:rPr lang="en-US" sz="1800" u="none" strike="noStrike" dirty="0">
                          <a:effectLst/>
                          <a:latin typeface="Arial" pitchFamily="34" charset="0"/>
                          <a:cs typeface="Arial" pitchFamily="34" charset="0"/>
                        </a:rPr>
                        <a:t>Aggravated assaults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52</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59</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59</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3"/>
                  </a:ext>
                </a:extLst>
              </a:tr>
              <a:tr h="141514">
                <a:tc>
                  <a:txBody>
                    <a:bodyPr/>
                    <a:lstStyle/>
                    <a:p>
                      <a:pPr algn="l" fontAlgn="b"/>
                      <a:r>
                        <a:rPr lang="en-US" sz="1800" u="none" strike="noStrike" dirty="0">
                          <a:effectLst/>
                          <a:latin typeface="Arial" pitchFamily="34" charset="0"/>
                          <a:cs typeface="Arial" pitchFamily="34" charset="0"/>
                        </a:rPr>
                        <a:t>Simple assaults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41</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42</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39</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38</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4"/>
                  </a:ext>
                </a:extLst>
              </a:tr>
              <a:tr h="141514">
                <a:tc>
                  <a:txBody>
                    <a:bodyPr/>
                    <a:lstStyle/>
                    <a:p>
                      <a:pPr algn="l" fontAlgn="b"/>
                      <a:r>
                        <a:rPr lang="en-US" sz="1800" u="none" strike="noStrike" dirty="0">
                          <a:effectLst/>
                          <a:latin typeface="Arial" pitchFamily="34" charset="0"/>
                          <a:cs typeface="Arial" pitchFamily="34" charset="0"/>
                        </a:rPr>
                        <a:t>Burglaries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47</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50</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5"/>
                  </a:ext>
                </a:extLst>
              </a:tr>
              <a:tr h="141514">
                <a:tc>
                  <a:txBody>
                    <a:bodyPr/>
                    <a:lstStyle/>
                    <a:p>
                      <a:pPr algn="l" fontAlgn="b"/>
                      <a:r>
                        <a:rPr lang="en-US" sz="1800" u="none" strike="noStrike" dirty="0">
                          <a:effectLst/>
                          <a:latin typeface="Arial" pitchFamily="34" charset="0"/>
                          <a:cs typeface="Arial" pitchFamily="34" charset="0"/>
                        </a:rPr>
                        <a:t>Household larcenies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25</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32</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30</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6"/>
                  </a:ext>
                </a:extLst>
              </a:tr>
              <a:tr h="141514">
                <a:tc>
                  <a:txBody>
                    <a:bodyPr/>
                    <a:lstStyle/>
                    <a:p>
                      <a:pPr algn="l" fontAlgn="b"/>
                      <a:r>
                        <a:rPr lang="en-US" sz="1800" u="none" strike="noStrike" dirty="0">
                          <a:effectLst/>
                          <a:latin typeface="Arial" pitchFamily="34" charset="0"/>
                          <a:cs typeface="Arial" pitchFamily="34" charset="0"/>
                        </a:rPr>
                        <a:t>Motor vehicle thefts</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68</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69</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a:effectLst/>
                          <a:latin typeface="Arial" pitchFamily="34" charset="0"/>
                          <a:cs typeface="Arial" pitchFamily="34" charset="0"/>
                        </a:rPr>
                        <a:t>78</a:t>
                      </a:r>
                      <a:endParaRPr lang="en-US" sz="1800" b="0" i="0" u="none" strike="noStrike">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80</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2"/>
          <p:cNvSpPr>
            <a:spLocks noGrp="1" noRot="1"/>
          </p:cNvSpPr>
          <p:nvPr>
            <p:ph type="title"/>
          </p:nvPr>
        </p:nvSpPr>
        <p:spPr>
          <a:xfrm>
            <a:off x="228600" y="26988"/>
            <a:ext cx="8305800" cy="1039812"/>
          </a:xfrm>
        </p:spPr>
        <p:txBody>
          <a:bodyPr/>
          <a:lstStyle/>
          <a:p>
            <a:pPr eaLnBrk="1" hangingPunct="1"/>
            <a:r>
              <a:rPr lang="en-US" sz="3200" dirty="0">
                <a:ea typeface="MS PGothic" pitchFamily="34" charset="-128"/>
              </a:rPr>
              <a:t>Reporting Incidents </a:t>
            </a:r>
            <a:r>
              <a:rPr lang="en-US" sz="2000" dirty="0">
                <a:ea typeface="MS PGothic" pitchFamily="34" charset="-128"/>
              </a:rPr>
              <a:t>(2 of 3)</a:t>
            </a:r>
          </a:p>
        </p:txBody>
      </p:sp>
      <p:sp>
        <p:nvSpPr>
          <p:cNvPr id="26626" name="Content Placeholder 3"/>
          <p:cNvSpPr>
            <a:spLocks noGrp="1" noRot="1"/>
          </p:cNvSpPr>
          <p:nvPr>
            <p:ph idx="1"/>
          </p:nvPr>
        </p:nvSpPr>
        <p:spPr/>
        <p:txBody>
          <a:bodyPr/>
          <a:lstStyle/>
          <a:p>
            <a:pPr eaLnBrk="1" hangingPunct="1">
              <a:buSzTx/>
            </a:pPr>
            <a:r>
              <a:rPr dirty="0"/>
              <a:t>Most victims are not legally obligated to report.</a:t>
            </a:r>
          </a:p>
          <a:p>
            <a:pPr lvl="1" eaLnBrk="1" hangingPunct="1"/>
            <a:r>
              <a:rPr dirty="0"/>
              <a:t>Cover-ups may lead to </a:t>
            </a:r>
            <a:r>
              <a:rPr b="1" dirty="0"/>
              <a:t>misprision of a felony</a:t>
            </a:r>
            <a:r>
              <a:rPr dirty="0"/>
              <a:t>.</a:t>
            </a:r>
          </a:p>
          <a:p>
            <a:pPr eaLnBrk="1" hangingPunct="1">
              <a:buSzTx/>
            </a:pPr>
            <a:r>
              <a:rPr dirty="0"/>
              <a:t>NCVS data show those most like to report are</a:t>
            </a:r>
          </a:p>
          <a:p>
            <a:pPr lvl="1" eaLnBrk="1" hangingPunct="1"/>
            <a:r>
              <a:rPr dirty="0"/>
              <a:t>Female</a:t>
            </a:r>
          </a:p>
          <a:p>
            <a:pPr lvl="1" eaLnBrk="1" hangingPunct="1"/>
            <a:r>
              <a:rPr dirty="0"/>
              <a:t>Black</a:t>
            </a:r>
          </a:p>
          <a:p>
            <a:pPr lvl="1" eaLnBrk="1" hangingPunct="1"/>
            <a:r>
              <a:rPr dirty="0"/>
              <a:t>Young</a:t>
            </a:r>
          </a:p>
          <a:p>
            <a:pPr lvl="1" eaLnBrk="1" hangingPunct="1"/>
            <a:r>
              <a:rPr dirty="0"/>
              <a:t>Urban residents</a:t>
            </a:r>
          </a:p>
          <a:p>
            <a:pPr lvl="1" eaLnBrk="1" hangingPunct="1"/>
            <a:r>
              <a:rPr dirty="0"/>
              <a:t>Never married</a:t>
            </a:r>
          </a:p>
          <a:p>
            <a:pPr lvl="1" eaLnBrk="1" hangingPunct="1"/>
            <a:r>
              <a:rPr dirty="0"/>
              <a:t>Lower-income status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2"/>
          <p:cNvSpPr>
            <a:spLocks noGrp="1" noRot="1"/>
          </p:cNvSpPr>
          <p:nvPr>
            <p:ph type="title"/>
          </p:nvPr>
        </p:nvSpPr>
        <p:spPr>
          <a:xfrm>
            <a:off x="228600" y="26988"/>
            <a:ext cx="8305800" cy="1039812"/>
          </a:xfrm>
        </p:spPr>
        <p:txBody>
          <a:bodyPr/>
          <a:lstStyle/>
          <a:p>
            <a:pPr eaLnBrk="1" hangingPunct="1"/>
            <a:r>
              <a:rPr lang="en-US" sz="3200" dirty="0">
                <a:ea typeface="MS PGothic" pitchFamily="34" charset="-128"/>
              </a:rPr>
              <a:t>Reporting Incidents </a:t>
            </a:r>
            <a:r>
              <a:rPr lang="en-US" sz="2000" dirty="0">
                <a:ea typeface="MS PGothic" pitchFamily="34" charset="-128"/>
              </a:rPr>
              <a:t>(3 of 3)</a:t>
            </a:r>
          </a:p>
        </p:txBody>
      </p:sp>
      <p:sp>
        <p:nvSpPr>
          <p:cNvPr id="27650" name="Content Placeholder 3"/>
          <p:cNvSpPr>
            <a:spLocks noGrp="1" noRot="1"/>
          </p:cNvSpPr>
          <p:nvPr>
            <p:ph idx="1"/>
          </p:nvPr>
        </p:nvSpPr>
        <p:spPr/>
        <p:txBody>
          <a:bodyPr/>
          <a:lstStyle/>
          <a:p>
            <a:pPr eaLnBrk="1" hangingPunct="1">
              <a:buSzTx/>
            </a:pPr>
            <a:r>
              <a:rPr dirty="0">
                <a:solidFill>
                  <a:srgbClr val="000000"/>
                </a:solidFill>
              </a:rPr>
              <a:t>Reporting rates vary due to relationships between law enforcement agencies and the community.</a:t>
            </a:r>
          </a:p>
          <a:p>
            <a:pPr lvl="1" eaLnBrk="1" hangingPunct="1"/>
            <a:r>
              <a:rPr dirty="0">
                <a:solidFill>
                  <a:srgbClr val="000000"/>
                </a:solidFill>
              </a:rPr>
              <a:t>Makes city-to-city comparisons difficult</a:t>
            </a:r>
          </a:p>
          <a:p>
            <a:pPr eaLnBrk="1" hangingPunct="1">
              <a:buSzTx/>
            </a:pPr>
            <a:r>
              <a:rPr dirty="0">
                <a:solidFill>
                  <a:srgbClr val="000000"/>
                </a:solidFill>
              </a:rPr>
              <a:t>Reporting rates create contradictory pressures.</a:t>
            </a:r>
          </a:p>
          <a:p>
            <a:pPr lvl="1" eaLnBrk="1" hangingPunct="1"/>
            <a:r>
              <a:rPr dirty="0">
                <a:solidFill>
                  <a:srgbClr val="000000"/>
                </a:solidFill>
              </a:rPr>
              <a:t>Departments want victims to report crimes, but reports make them look bad.</a:t>
            </a:r>
          </a:p>
          <a:p>
            <a:pPr lvl="1" eaLnBrk="1" hangingPunct="1"/>
            <a:r>
              <a:rPr dirty="0">
                <a:solidFill>
                  <a:srgbClr val="000000"/>
                </a:solidFill>
              </a:rPr>
              <a:t>Commanding officers want steady stream of cases but not to be overburdened</a:t>
            </a:r>
          </a:p>
          <a:p>
            <a:pPr lvl="2" eaLnBrk="1" hangingPunct="1"/>
            <a:r>
              <a:rPr b="1" dirty="0" err="1">
                <a:solidFill>
                  <a:srgbClr val="000000"/>
                </a:solidFill>
              </a:rPr>
              <a:t>Compstat</a:t>
            </a:r>
            <a:endParaRPr b="1" dirty="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Responding Quickly</a:t>
            </a:r>
          </a:p>
        </p:txBody>
      </p:sp>
      <p:sp>
        <p:nvSpPr>
          <p:cNvPr id="28674" name="Content Placeholder 3"/>
          <p:cNvSpPr>
            <a:spLocks noGrp="1" noRot="1"/>
          </p:cNvSpPr>
          <p:nvPr>
            <p:ph idx="1"/>
          </p:nvPr>
        </p:nvSpPr>
        <p:spPr/>
        <p:txBody>
          <a:bodyPr/>
          <a:lstStyle/>
          <a:p>
            <a:pPr eaLnBrk="1" hangingPunct="1">
              <a:buSzTx/>
            </a:pPr>
            <a:r>
              <a:rPr dirty="0">
                <a:solidFill>
                  <a:srgbClr val="000000"/>
                </a:solidFill>
              </a:rPr>
              <a:t>Response times depend on</a:t>
            </a:r>
          </a:p>
          <a:p>
            <a:pPr lvl="1" eaLnBrk="1" hangingPunct="1"/>
            <a:r>
              <a:rPr dirty="0">
                <a:solidFill>
                  <a:srgbClr val="000000"/>
                </a:solidFill>
              </a:rPr>
              <a:t>Travel time</a:t>
            </a:r>
          </a:p>
          <a:p>
            <a:pPr lvl="1" eaLnBrk="1" hangingPunct="1"/>
            <a:r>
              <a:rPr dirty="0">
                <a:solidFill>
                  <a:srgbClr val="000000"/>
                </a:solidFill>
              </a:rPr>
              <a:t>Delays in reporting</a:t>
            </a:r>
          </a:p>
          <a:p>
            <a:pPr lvl="1" eaLnBrk="1" hangingPunct="1"/>
            <a:r>
              <a:rPr dirty="0">
                <a:solidFill>
                  <a:srgbClr val="000000"/>
                </a:solidFill>
              </a:rPr>
              <a:t>Availability of officers</a:t>
            </a:r>
          </a:p>
          <a:p>
            <a:pPr eaLnBrk="1" hangingPunct="1">
              <a:buSzTx/>
            </a:pPr>
            <a:r>
              <a:rPr dirty="0">
                <a:solidFill>
                  <a:srgbClr val="000000"/>
                </a:solidFill>
              </a:rPr>
              <a:t>NCVS data show victims dissatisfied with response times.</a:t>
            </a:r>
          </a:p>
          <a:p>
            <a:pPr eaLnBrk="1" hangingPunct="1">
              <a:buSzTx/>
            </a:pPr>
            <a:r>
              <a:rPr dirty="0">
                <a:solidFill>
                  <a:srgbClr val="000000"/>
                </a:solidFill>
              </a:rPr>
              <a:t>Times have not increased, though crime rates have decreased.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2</a:t>
            </a:r>
          </a:p>
        </p:txBody>
      </p:sp>
      <p:sp>
        <p:nvSpPr>
          <p:cNvPr id="29698" name="Content Placeholder 2"/>
          <p:cNvSpPr>
            <a:spLocks noGrp="1"/>
          </p:cNvSpPr>
          <p:nvPr>
            <p:ph idx="1"/>
          </p:nvPr>
        </p:nvSpPr>
        <p:spPr/>
        <p:txBody>
          <a:bodyPr/>
          <a:lstStyle/>
          <a:p>
            <a:pPr eaLnBrk="1" hangingPunct="1">
              <a:buSzTx/>
            </a:pPr>
            <a:r>
              <a:rPr dirty="0"/>
              <a:t>National and local news stories frequently report on crimes and the slow respond times of police called to the scene. New Orleans residents claim it can take up to an hour before police arrive. To what do you attribute these slow response times? Is the problem systemic or behavioral?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Handling Victims with Care</a:t>
            </a:r>
          </a:p>
        </p:txBody>
      </p:sp>
      <p:sp>
        <p:nvSpPr>
          <p:cNvPr id="30722" name="Content Placeholder 3"/>
          <p:cNvSpPr>
            <a:spLocks noGrp="1" noRot="1" noChangeArrowheads="1"/>
          </p:cNvSpPr>
          <p:nvPr>
            <p:ph idx="1"/>
          </p:nvPr>
        </p:nvSpPr>
        <p:spPr/>
        <p:txBody>
          <a:bodyPr/>
          <a:lstStyle/>
          <a:p>
            <a:pPr eaLnBrk="1" hangingPunct="1">
              <a:buSzTx/>
            </a:pPr>
            <a:r>
              <a:rPr dirty="0">
                <a:solidFill>
                  <a:srgbClr val="000000"/>
                </a:solidFill>
              </a:rPr>
              <a:t>Complainants want justice.</a:t>
            </a:r>
          </a:p>
          <a:p>
            <a:pPr lvl="1" eaLnBrk="1" hangingPunct="1"/>
            <a:r>
              <a:rPr dirty="0">
                <a:solidFill>
                  <a:srgbClr val="000000"/>
                </a:solidFill>
              </a:rPr>
              <a:t>Expect police to be calm and consoling</a:t>
            </a:r>
          </a:p>
          <a:p>
            <a:pPr lvl="1" eaLnBrk="1" hangingPunct="1"/>
            <a:r>
              <a:rPr dirty="0">
                <a:solidFill>
                  <a:srgbClr val="000000"/>
                </a:solidFill>
              </a:rPr>
              <a:t>Vulnerable to a </a:t>
            </a:r>
            <a:r>
              <a:rPr b="1" dirty="0">
                <a:solidFill>
                  <a:srgbClr val="000000"/>
                </a:solidFill>
              </a:rPr>
              <a:t>second wound</a:t>
            </a:r>
          </a:p>
          <a:p>
            <a:pPr lvl="2" eaLnBrk="1" hangingPunct="1"/>
            <a:r>
              <a:rPr dirty="0">
                <a:solidFill>
                  <a:srgbClr val="000000"/>
                </a:solidFill>
              </a:rPr>
              <a:t>Police are impersonal to avoid </a:t>
            </a:r>
            <a:r>
              <a:rPr b="1" dirty="0">
                <a:solidFill>
                  <a:srgbClr val="000000"/>
                </a:solidFill>
              </a:rPr>
              <a:t>burnout</a:t>
            </a:r>
            <a:r>
              <a:rPr dirty="0">
                <a:solidFill>
                  <a:srgbClr val="000000"/>
                </a:solidFill>
              </a:rPr>
              <a:t>.</a:t>
            </a:r>
          </a:p>
          <a:p>
            <a:pPr lvl="2" eaLnBrk="1" hangingPunct="1"/>
            <a:r>
              <a:rPr dirty="0">
                <a:solidFill>
                  <a:srgbClr val="000000"/>
                </a:solidFill>
              </a:rPr>
              <a:t>Officers administer </a:t>
            </a:r>
            <a:r>
              <a:rPr altLang="en-US" dirty="0">
                <a:solidFill>
                  <a:srgbClr val="000000"/>
                </a:solidFill>
              </a:rPr>
              <a:t>“</a:t>
            </a:r>
            <a:r>
              <a:rPr dirty="0">
                <a:solidFill>
                  <a:srgbClr val="000000"/>
                </a:solidFill>
              </a:rPr>
              <a:t>psychological aid.</a:t>
            </a:r>
            <a:r>
              <a:rPr altLang="en-US" dirty="0">
                <a:solidFill>
                  <a:srgbClr val="000000"/>
                </a:solidFill>
              </a:rPr>
              <a:t>”</a:t>
            </a:r>
            <a:endParaRPr dirty="0">
              <a:solidFill>
                <a:srgbClr val="000000"/>
              </a:solidFill>
            </a:endParaRPr>
          </a:p>
          <a:p>
            <a:pPr eaLnBrk="1" hangingPunct="1">
              <a:buSzTx/>
            </a:pPr>
            <a:r>
              <a:rPr dirty="0">
                <a:solidFill>
                  <a:srgbClr val="000000"/>
                </a:solidFill>
              </a:rPr>
              <a:t>Many officers are inept at delivering bad news.</a:t>
            </a:r>
          </a:p>
          <a:p>
            <a:pPr lvl="1" eaLnBrk="1" hangingPunct="1"/>
            <a:r>
              <a:rPr dirty="0">
                <a:solidFill>
                  <a:srgbClr val="000000"/>
                </a:solidFill>
              </a:rPr>
              <a:t>Death notifications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noChangeArrowheads="1"/>
          </p:cNvSpPr>
          <p:nvPr>
            <p:ph type="title"/>
          </p:nvPr>
        </p:nvSpPr>
        <p:spPr>
          <a:xfrm>
            <a:off x="228600" y="26988"/>
            <a:ext cx="7772400" cy="1039812"/>
          </a:xfrm>
        </p:spPr>
        <p:txBody>
          <a:bodyPr/>
          <a:lstStyle/>
          <a:p>
            <a:pPr eaLnBrk="1" hangingPunct="1"/>
            <a:r>
              <a:rPr lang="en-US" sz="3200" dirty="0">
                <a:ea typeface="MS PGothic" pitchFamily="34" charset="-128"/>
              </a:rPr>
              <a:t>Challenging the Victims</a:t>
            </a:r>
            <a:r>
              <a:rPr lang="en-US" altLang="en-US" sz="3200" dirty="0">
                <a:ea typeface="MS PGothic" pitchFamily="34" charset="-128"/>
              </a:rPr>
              <a:t>’</a:t>
            </a:r>
            <a:r>
              <a:rPr lang="en-US" sz="3200" dirty="0">
                <a:ea typeface="MS PGothic" pitchFamily="34" charset="-128"/>
              </a:rPr>
              <a:t> Version of Events</a:t>
            </a:r>
          </a:p>
        </p:txBody>
      </p:sp>
      <p:sp>
        <p:nvSpPr>
          <p:cNvPr id="31746" name="Content Placeholder 3"/>
          <p:cNvSpPr>
            <a:spLocks noGrp="1" noRot="1" noChangeArrowheads="1"/>
          </p:cNvSpPr>
          <p:nvPr>
            <p:ph idx="1"/>
          </p:nvPr>
        </p:nvSpPr>
        <p:spPr/>
        <p:txBody>
          <a:bodyPr/>
          <a:lstStyle/>
          <a:p>
            <a:pPr eaLnBrk="1" hangingPunct="1">
              <a:buSzTx/>
            </a:pPr>
            <a:r>
              <a:rPr dirty="0"/>
              <a:t>Healthy skepticism until credibility established</a:t>
            </a:r>
          </a:p>
          <a:p>
            <a:pPr eaLnBrk="1" hangingPunct="1">
              <a:buSzTx/>
            </a:pPr>
            <a:r>
              <a:rPr dirty="0"/>
              <a:t>Complaints are</a:t>
            </a:r>
          </a:p>
          <a:p>
            <a:pPr lvl="1" eaLnBrk="1" hangingPunct="1"/>
            <a:r>
              <a:rPr dirty="0"/>
              <a:t>Founded—verified by police</a:t>
            </a:r>
          </a:p>
          <a:p>
            <a:pPr lvl="1" eaLnBrk="1" hangingPunct="1"/>
            <a:r>
              <a:rPr b="1" dirty="0"/>
              <a:t>Unfounded</a:t>
            </a:r>
            <a:r>
              <a:rPr dirty="0"/>
              <a:t>—police reject claims</a:t>
            </a:r>
          </a:p>
          <a:p>
            <a:pPr lvl="1" eaLnBrk="1" hangingPunct="1"/>
            <a:r>
              <a:rPr b="1" dirty="0" err="1"/>
              <a:t>Defounded</a:t>
            </a:r>
            <a:r>
              <a:rPr dirty="0"/>
              <a:t>—police believe a crime occurred but not as serious as reported</a:t>
            </a:r>
          </a:p>
          <a:p>
            <a:pPr eaLnBrk="1" hangingPunct="1">
              <a:buSzTx/>
            </a:pPr>
            <a:r>
              <a:rPr dirty="0"/>
              <a:t>Detectives may have motive to unfound and </a:t>
            </a:r>
            <a:r>
              <a:rPr dirty="0" err="1"/>
              <a:t>defound</a:t>
            </a:r>
            <a:endParaRPr dirty="0"/>
          </a:p>
          <a:p>
            <a:pPr lvl="1" eaLnBrk="1" hangingPunct="1"/>
            <a:r>
              <a:rPr dirty="0"/>
              <a:t>Reduces crime rates and workload</a:t>
            </a:r>
          </a:p>
          <a:p>
            <a:pPr eaLnBrk="1" hangingPunct="1">
              <a:buSzTx/>
            </a:pPr>
            <a:r>
              <a:rPr dirty="0"/>
              <a:t>False claims</a:t>
            </a:r>
          </a:p>
          <a:p>
            <a:pPr lvl="1" eaLnBrk="1" hangingPunct="1"/>
            <a:r>
              <a:rPr dirty="0"/>
              <a:t>Box 6.2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Investigating Complaints and Solving Crimes</a:t>
            </a:r>
          </a:p>
        </p:txBody>
      </p:sp>
      <p:sp>
        <p:nvSpPr>
          <p:cNvPr id="32770" name="Content Placeholder 3"/>
          <p:cNvSpPr>
            <a:spLocks noGrp="1" noRot="1"/>
          </p:cNvSpPr>
          <p:nvPr>
            <p:ph idx="1"/>
          </p:nvPr>
        </p:nvSpPr>
        <p:spPr/>
        <p:txBody>
          <a:bodyPr/>
          <a:lstStyle/>
          <a:p>
            <a:pPr eaLnBrk="1" hangingPunct="1">
              <a:buSzTx/>
            </a:pPr>
            <a:r>
              <a:rPr dirty="0">
                <a:solidFill>
                  <a:srgbClr val="000000"/>
                </a:solidFill>
              </a:rPr>
              <a:t>UCR publishes </a:t>
            </a:r>
            <a:r>
              <a:rPr b="1" dirty="0">
                <a:solidFill>
                  <a:srgbClr val="000000"/>
                </a:solidFill>
              </a:rPr>
              <a:t>clearance rates </a:t>
            </a:r>
            <a:r>
              <a:rPr dirty="0">
                <a:solidFill>
                  <a:srgbClr val="000000"/>
                </a:solidFill>
              </a:rPr>
              <a:t>for index crimes.</a:t>
            </a:r>
          </a:p>
          <a:p>
            <a:pPr lvl="1" eaLnBrk="1" hangingPunct="1"/>
            <a:r>
              <a:rPr dirty="0">
                <a:solidFill>
                  <a:srgbClr val="000000"/>
                </a:solidFill>
              </a:rPr>
              <a:t>Cases are solved when closed, even if no conviction</a:t>
            </a:r>
          </a:p>
          <a:p>
            <a:pPr lvl="1" eaLnBrk="1" hangingPunct="1"/>
            <a:r>
              <a:rPr dirty="0">
                <a:solidFill>
                  <a:srgbClr val="000000"/>
                </a:solidFill>
              </a:rPr>
              <a:t>Counts crimes closed, not number of people charged</a:t>
            </a:r>
          </a:p>
          <a:p>
            <a:pPr lvl="1" eaLnBrk="1" hangingPunct="1"/>
            <a:r>
              <a:rPr dirty="0">
                <a:solidFill>
                  <a:srgbClr val="000000"/>
                </a:solidFill>
              </a:rPr>
              <a:t>Indicates effectiveness of police departments</a:t>
            </a:r>
          </a:p>
          <a:p>
            <a:pPr lvl="1" eaLnBrk="1" hangingPunct="1"/>
            <a:r>
              <a:rPr dirty="0">
                <a:solidFill>
                  <a:srgbClr val="000000"/>
                </a:solidFill>
              </a:rPr>
              <a:t>Table 6.2</a:t>
            </a:r>
          </a:p>
          <a:p>
            <a:pPr eaLnBrk="1" hangingPunct="1">
              <a:buSzTx/>
            </a:pPr>
            <a:r>
              <a:rPr dirty="0">
                <a:solidFill>
                  <a:srgbClr val="000000"/>
                </a:solidFill>
              </a:rPr>
              <a:t>Of solved homicides, 50% are closed in 1 week, 93% in 1 year.</a:t>
            </a:r>
          </a:p>
          <a:p>
            <a:pPr lvl="1" eaLnBrk="1" hangingPunct="1"/>
            <a:r>
              <a:rPr b="1" dirty="0">
                <a:solidFill>
                  <a:srgbClr val="000000"/>
                </a:solidFill>
              </a:rPr>
              <a:t>Cold case squads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noRot="1" noChangeArrowheads="1"/>
          </p:cNvSpPr>
          <p:nvPr>
            <p:ph type="title"/>
          </p:nvPr>
        </p:nvSpPr>
        <p:spPr/>
        <p:txBody>
          <a:bodyPr>
            <a:noAutofit/>
          </a:bodyPr>
          <a:lstStyle/>
          <a:p>
            <a:pPr eaLnBrk="1" hangingPunct="1"/>
            <a:r>
              <a:rPr lang="en-US" sz="3200" dirty="0">
                <a:ea typeface="MS PGothic" pitchFamily="34" charset="-128"/>
              </a:rPr>
              <a:t>Table 6.2 Trends in Clearance Rates, United States, Selected Years, 1953–2016</a:t>
            </a:r>
            <a:endParaRPr lang="en-US" sz="1800" dirty="0">
              <a:ea typeface="MS PGothic" pitchFamily="34" charset="-128"/>
            </a:endParaRPr>
          </a:p>
        </p:txBody>
      </p:sp>
      <p:graphicFrame>
        <p:nvGraphicFramePr>
          <p:cNvPr id="6" name="Table Placeholder 5"/>
          <p:cNvGraphicFramePr>
            <a:graphicFrameLocks noGrp="1"/>
          </p:cNvGraphicFramePr>
          <p:nvPr>
            <p:ph type="tbl" sz="quarter" idx="12"/>
            <p:extLst>
              <p:ext uri="{D42A27DB-BD31-4B8C-83A1-F6EECF244321}">
                <p14:modId xmlns:p14="http://schemas.microsoft.com/office/powerpoint/2010/main" val="2066682664"/>
              </p:ext>
            </p:extLst>
          </p:nvPr>
        </p:nvGraphicFramePr>
        <p:xfrm>
          <a:off x="545433" y="2545080"/>
          <a:ext cx="8053134" cy="2926080"/>
        </p:xfrm>
        <a:graphic>
          <a:graphicData uri="http://schemas.openxmlformats.org/drawingml/2006/table">
            <a:tbl>
              <a:tblPr firstRow="1">
                <a:tableStyleId>{5940675A-B579-460E-94D1-54222C63F5DA}</a:tableStyleId>
              </a:tblPr>
              <a:tblGrid>
                <a:gridCol w="2253044">
                  <a:extLst>
                    <a:ext uri="{9D8B030D-6E8A-4147-A177-3AD203B41FA5}">
                      <a16:colId xmlns:a16="http://schemas.microsoft.com/office/drawing/2014/main" val="20000"/>
                    </a:ext>
                  </a:extLst>
                </a:gridCol>
                <a:gridCol w="830580">
                  <a:extLst>
                    <a:ext uri="{9D8B030D-6E8A-4147-A177-3AD203B41FA5}">
                      <a16:colId xmlns:a16="http://schemas.microsoft.com/office/drawing/2014/main" val="20001"/>
                    </a:ext>
                  </a:extLst>
                </a:gridCol>
                <a:gridCol w="709930">
                  <a:extLst>
                    <a:ext uri="{9D8B030D-6E8A-4147-A177-3AD203B41FA5}">
                      <a16:colId xmlns:a16="http://schemas.microsoft.com/office/drawing/2014/main" val="20002"/>
                    </a:ext>
                  </a:extLst>
                </a:gridCol>
                <a:gridCol w="709930">
                  <a:extLst>
                    <a:ext uri="{9D8B030D-6E8A-4147-A177-3AD203B41FA5}">
                      <a16:colId xmlns:a16="http://schemas.microsoft.com/office/drawing/2014/main" val="20003"/>
                    </a:ext>
                  </a:extLst>
                </a:gridCol>
                <a:gridCol w="709930">
                  <a:extLst>
                    <a:ext uri="{9D8B030D-6E8A-4147-A177-3AD203B41FA5}">
                      <a16:colId xmlns:a16="http://schemas.microsoft.com/office/drawing/2014/main" val="20004"/>
                    </a:ext>
                  </a:extLst>
                </a:gridCol>
                <a:gridCol w="709930">
                  <a:extLst>
                    <a:ext uri="{9D8B030D-6E8A-4147-A177-3AD203B41FA5}">
                      <a16:colId xmlns:a16="http://schemas.microsoft.com/office/drawing/2014/main" val="20005"/>
                    </a:ext>
                  </a:extLst>
                </a:gridCol>
                <a:gridCol w="709930">
                  <a:extLst>
                    <a:ext uri="{9D8B030D-6E8A-4147-A177-3AD203B41FA5}">
                      <a16:colId xmlns:a16="http://schemas.microsoft.com/office/drawing/2014/main" val="20006"/>
                    </a:ext>
                  </a:extLst>
                </a:gridCol>
                <a:gridCol w="709930">
                  <a:extLst>
                    <a:ext uri="{9D8B030D-6E8A-4147-A177-3AD203B41FA5}">
                      <a16:colId xmlns:a16="http://schemas.microsoft.com/office/drawing/2014/main" val="20007"/>
                    </a:ext>
                  </a:extLst>
                </a:gridCol>
                <a:gridCol w="709930">
                  <a:extLst>
                    <a:ext uri="{9D8B030D-6E8A-4147-A177-3AD203B41FA5}">
                      <a16:colId xmlns:a16="http://schemas.microsoft.com/office/drawing/2014/main" val="20008"/>
                    </a:ext>
                  </a:extLst>
                </a:gridCol>
              </a:tblGrid>
              <a:tr h="117342">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Type of Crime</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1953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1963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1973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1983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1993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2003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2013</a:t>
                      </a:r>
                      <a:endParaRPr lang="en-US" sz="1800" b="1" i="0" u="none" strike="noStrike" dirty="0">
                        <a:solidFill>
                          <a:srgbClr val="000000"/>
                        </a:solidFill>
                        <a:effectLst/>
                        <a:latin typeface="Arial" pitchFamily="34" charset="0"/>
                        <a:cs typeface="Arial" pitchFamily="34" charset="0"/>
                      </a:endParaRPr>
                    </a:p>
                  </a:txBody>
                  <a:tcPr anchor="ctr"/>
                </a:tc>
                <a:tc>
                  <a:txBody>
                    <a:bodyPr/>
                    <a:lstStyle/>
                    <a:p>
                      <a:pPr algn="ctr" fontAlgn="b"/>
                      <a:r>
                        <a:rPr lang="en-US" sz="1800" b="1" i="0" u="none" strike="noStrike" kern="1200" baseline="0" dirty="0">
                          <a:solidFill>
                            <a:schemeClr val="tx1"/>
                          </a:solidFill>
                          <a:latin typeface="Arial" pitchFamily="34" charset="0"/>
                          <a:ea typeface="+mn-ea"/>
                          <a:cs typeface="Arial" pitchFamily="34" charset="0"/>
                        </a:rPr>
                        <a:t>2016</a:t>
                      </a:r>
                      <a:endParaRPr lang="en-US" sz="1800" b="1" i="0" u="none" strike="noStrike" dirty="0">
                        <a:solidFill>
                          <a:srgbClr val="000000"/>
                        </a:solidFill>
                        <a:effectLst/>
                        <a:latin typeface="Arial" pitchFamily="34" charset="0"/>
                        <a:cs typeface="Arial" pitchFamily="34" charset="0"/>
                      </a:endParaRPr>
                    </a:p>
                  </a:txBody>
                  <a:tcPr anchor="ctr"/>
                </a:tc>
                <a:extLst>
                  <a:ext uri="{0D108BD9-81ED-4DB2-BD59-A6C34878D82A}">
                    <a16:rowId xmlns:a16="http://schemas.microsoft.com/office/drawing/2014/main" val="10000"/>
                  </a:ext>
                </a:extLst>
              </a:tr>
              <a:tr h="117342">
                <a:tc>
                  <a:txBody>
                    <a:bodyPr/>
                    <a:lstStyle/>
                    <a:p>
                      <a:pPr algn="l" fontAlgn="b"/>
                      <a:r>
                        <a:rPr lang="en-US" sz="1800" u="none" strike="noStrike" dirty="0">
                          <a:effectLst/>
                          <a:latin typeface="Arial" pitchFamily="34" charset="0"/>
                          <a:cs typeface="Arial" pitchFamily="34" charset="0"/>
                        </a:rPr>
                        <a:t>Murder</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93%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91</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62</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59</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1"/>
                  </a:ext>
                </a:extLst>
              </a:tr>
              <a:tr h="117342">
                <a:tc>
                  <a:txBody>
                    <a:bodyPr/>
                    <a:lstStyle/>
                    <a:p>
                      <a:pPr algn="l" fontAlgn="b"/>
                      <a:r>
                        <a:rPr lang="en-US" sz="1800" u="none" strike="noStrike" dirty="0">
                          <a:effectLst/>
                          <a:latin typeface="Arial" pitchFamily="34" charset="0"/>
                          <a:cs typeface="Arial" pitchFamily="34" charset="0"/>
                        </a:rPr>
                        <a:t>Rape</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51</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52</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40</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41</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2"/>
                  </a:ext>
                </a:extLst>
              </a:tr>
              <a:tr h="286549">
                <a:tc>
                  <a:txBody>
                    <a:bodyPr/>
                    <a:lstStyle/>
                    <a:p>
                      <a:pPr algn="l" fontAlgn="b"/>
                      <a:r>
                        <a:rPr lang="en-US" sz="1800" u="none" strike="noStrike" dirty="0">
                          <a:effectLst/>
                          <a:latin typeface="Arial" pitchFamily="34" charset="0"/>
                          <a:cs typeface="Arial" pitchFamily="34" charset="0"/>
                        </a:rPr>
                        <a:t>Aggravated assault</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76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61</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53</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3"/>
                  </a:ext>
                </a:extLst>
              </a:tr>
              <a:tr h="117342">
                <a:tc>
                  <a:txBody>
                    <a:bodyPr/>
                    <a:lstStyle/>
                    <a:p>
                      <a:pPr algn="l" fontAlgn="b"/>
                      <a:r>
                        <a:rPr lang="en-US" sz="1800" u="none" strike="noStrike" dirty="0">
                          <a:effectLst/>
                          <a:latin typeface="Arial" pitchFamily="34" charset="0"/>
                          <a:cs typeface="Arial" pitchFamily="34" charset="0"/>
                        </a:rPr>
                        <a:t>Robbery</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30</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4"/>
                  </a:ext>
                </a:extLst>
              </a:tr>
              <a:tr h="117342">
                <a:tc>
                  <a:txBody>
                    <a:bodyPr/>
                    <a:lstStyle/>
                    <a:p>
                      <a:pPr algn="l" fontAlgn="b"/>
                      <a:r>
                        <a:rPr lang="en-US" sz="1800" u="none" strike="noStrike" dirty="0">
                          <a:effectLst/>
                          <a:latin typeface="Arial" pitchFamily="34" charset="0"/>
                          <a:cs typeface="Arial" pitchFamily="34" charset="0"/>
                        </a:rPr>
                        <a:t>Burglary</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27</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5"/>
                  </a:ext>
                </a:extLst>
              </a:tr>
              <a:tr h="117342">
                <a:tc>
                  <a:txBody>
                    <a:bodyPr/>
                    <a:lstStyle/>
                    <a:p>
                      <a:pPr algn="l" fontAlgn="b"/>
                      <a:r>
                        <a:rPr lang="en-US" sz="1800" u="none" strike="noStrike" dirty="0">
                          <a:effectLst/>
                          <a:latin typeface="Arial" pitchFamily="34" charset="0"/>
                          <a:cs typeface="Arial" pitchFamily="34" charset="0"/>
                        </a:rPr>
                        <a:t>Larceny</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20</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20</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19</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20</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20</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18</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20</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6"/>
                  </a:ext>
                </a:extLst>
              </a:tr>
              <a:tr h="117342">
                <a:tc>
                  <a:txBody>
                    <a:bodyPr/>
                    <a:lstStyle/>
                    <a:p>
                      <a:pPr algn="l" fontAlgn="b"/>
                      <a:r>
                        <a:rPr lang="en-US" sz="1800" u="none" strike="noStrike" dirty="0">
                          <a:effectLst/>
                          <a:latin typeface="Arial" pitchFamily="34" charset="0"/>
                          <a:cs typeface="Arial" pitchFamily="34" charset="0"/>
                        </a:rPr>
                        <a:t>Vehicle theft*</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26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16</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15</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14</a:t>
                      </a:r>
                      <a:endParaRPr lang="en-US" sz="1800" b="0" i="0" u="none" strike="noStrike" dirty="0">
                        <a:solidFill>
                          <a:srgbClr val="000000"/>
                        </a:solidFill>
                        <a:effectLst/>
                        <a:latin typeface="Arial" pitchFamily="34" charset="0"/>
                        <a:cs typeface="Arial" pitchFamily="34" charset="0"/>
                      </a:endParaRPr>
                    </a:p>
                  </a:txBody>
                  <a:tcPr/>
                </a:tc>
                <a:tc>
                  <a:txBody>
                    <a:bodyPr/>
                    <a:lstStyle/>
                    <a:p>
                      <a:pPr algn="ctr" fontAlgn="b"/>
                      <a:r>
                        <a:rPr lang="en-US" sz="1800" u="none" strike="noStrike" dirty="0">
                          <a:effectLst/>
                          <a:latin typeface="Arial" pitchFamily="34" charset="0"/>
                          <a:cs typeface="Arial" pitchFamily="34" charset="0"/>
                        </a:rPr>
                        <a:t>13</a:t>
                      </a:r>
                      <a:endParaRPr lang="en-US" sz="1800" b="0" i="0" u="none" strike="noStrike" dirty="0">
                        <a:solidFill>
                          <a:srgbClr val="000000"/>
                        </a:solidFill>
                        <a:effectLst/>
                        <a:latin typeface="Arial" pitchFamily="34" charset="0"/>
                        <a:cs typeface="Arial" pitchFamily="34" charset="0"/>
                      </a:endParaRP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Arresting Suspects</a:t>
            </a:r>
          </a:p>
        </p:txBody>
      </p:sp>
      <p:sp>
        <p:nvSpPr>
          <p:cNvPr id="34818" name="Content Placeholder 3"/>
          <p:cNvSpPr>
            <a:spLocks noGrp="1" noRot="1"/>
          </p:cNvSpPr>
          <p:nvPr>
            <p:ph idx="1"/>
          </p:nvPr>
        </p:nvSpPr>
        <p:spPr/>
        <p:txBody>
          <a:bodyPr/>
          <a:lstStyle/>
          <a:p>
            <a:pPr eaLnBrk="1" hangingPunct="1">
              <a:buSzTx/>
            </a:pPr>
            <a:r>
              <a:rPr dirty="0"/>
              <a:t>Law enforcement is not required to read victims their </a:t>
            </a:r>
            <a:r>
              <a:rPr altLang="en-US" dirty="0"/>
              <a:t>“</a:t>
            </a:r>
            <a:r>
              <a:rPr dirty="0"/>
              <a:t>rights</a:t>
            </a:r>
            <a:r>
              <a:rPr altLang="en-US" dirty="0"/>
              <a:t>”</a:t>
            </a:r>
            <a:r>
              <a:rPr dirty="0"/>
              <a:t> about their obligations and opportunities.</a:t>
            </a:r>
          </a:p>
          <a:p>
            <a:pPr eaLnBrk="1" hangingPunct="1">
              <a:buSzTx/>
            </a:pPr>
            <a:r>
              <a:rPr dirty="0"/>
              <a:t>Victims are upset when claims are deemed too minor.</a:t>
            </a:r>
          </a:p>
          <a:p>
            <a:pPr eaLnBrk="1" hangingPunct="1">
              <a:buSzTx/>
            </a:pPr>
            <a:r>
              <a:rPr dirty="0"/>
              <a:t>Many cases are closed but unsolved.</a:t>
            </a:r>
          </a:p>
          <a:p>
            <a:pPr lvl="1" eaLnBrk="1" hangingPunct="1"/>
            <a:r>
              <a:rPr dirty="0"/>
              <a:t>Victims have no recourse.</a:t>
            </a:r>
          </a:p>
          <a:p>
            <a:pPr eaLnBrk="1" hangingPunct="1">
              <a:buSzTx/>
            </a:pPr>
            <a:r>
              <a:rPr dirty="0"/>
              <a:t>Arrests are never automatic.</a:t>
            </a:r>
          </a:p>
          <a:p>
            <a:pPr lvl="1" eaLnBrk="1" hangingPunct="1"/>
            <a:r>
              <a:rPr dirty="0"/>
              <a:t>Victims can appeal to judges for arrest warrants.</a:t>
            </a:r>
          </a:p>
          <a:p>
            <a:pPr lvl="1" eaLnBrk="1" hangingPunct="1"/>
            <a:r>
              <a:rPr dirty="0"/>
              <a:t>Victims can make </a:t>
            </a:r>
            <a:r>
              <a:rPr b="1" dirty="0"/>
              <a:t>citizen</a:t>
            </a:r>
            <a:r>
              <a:rPr altLang="en-US" b="1" dirty="0"/>
              <a:t>’</a:t>
            </a:r>
            <a:r>
              <a:rPr b="1" dirty="0"/>
              <a:t>s arrests</a:t>
            </a:r>
            <a:r>
              <a:rPr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Recovering Stolen Property</a:t>
            </a:r>
          </a:p>
        </p:txBody>
      </p:sp>
      <p:sp>
        <p:nvSpPr>
          <p:cNvPr id="35842" name="Content Placeholder 6"/>
          <p:cNvSpPr>
            <a:spLocks noGrp="1" noRot="1"/>
          </p:cNvSpPr>
          <p:nvPr>
            <p:ph idx="1"/>
          </p:nvPr>
        </p:nvSpPr>
        <p:spPr/>
        <p:txBody>
          <a:bodyPr/>
          <a:lstStyle/>
          <a:p>
            <a:pPr eaLnBrk="1" hangingPunct="1">
              <a:buSzTx/>
            </a:pPr>
            <a:r>
              <a:rPr dirty="0">
                <a:solidFill>
                  <a:srgbClr val="000000"/>
                </a:solidFill>
              </a:rPr>
              <a:t>Not routinely tabulated by police or FBI</a:t>
            </a:r>
          </a:p>
          <a:p>
            <a:pPr eaLnBrk="1" hangingPunct="1">
              <a:buSzTx/>
            </a:pPr>
            <a:r>
              <a:rPr dirty="0">
                <a:solidFill>
                  <a:srgbClr val="000000"/>
                </a:solidFill>
              </a:rPr>
              <a:t>UCR notes overall dollar value of recovered goods.</a:t>
            </a:r>
          </a:p>
          <a:p>
            <a:pPr eaLnBrk="1" hangingPunct="1">
              <a:buSzTx/>
            </a:pPr>
            <a:r>
              <a:rPr dirty="0">
                <a:solidFill>
                  <a:srgbClr val="000000"/>
                </a:solidFill>
              </a:rPr>
              <a:t>Table 6.4</a:t>
            </a:r>
          </a:p>
          <a:p>
            <a:pPr lvl="1" eaLnBrk="1" hangingPunct="1"/>
            <a:r>
              <a:rPr dirty="0">
                <a:solidFill>
                  <a:srgbClr val="000000"/>
                </a:solidFill>
              </a:rPr>
              <a:t>Trend shows property recover and arrest rates declining</a:t>
            </a:r>
          </a:p>
          <a:p>
            <a:pPr lvl="1" eaLnBrk="1" hangingPunct="1"/>
            <a:r>
              <a:rPr dirty="0">
                <a:solidFill>
                  <a:srgbClr val="000000"/>
                </a:solidFill>
              </a:rPr>
              <a:t>Partial recoveries bias statistics upward</a:t>
            </a:r>
          </a:p>
          <a:p>
            <a:pPr eaLnBrk="1" hangingPunct="1">
              <a:buSzTx/>
            </a:pPr>
            <a:r>
              <a:rPr dirty="0">
                <a:solidFill>
                  <a:srgbClr val="000000"/>
                </a:solidFill>
              </a:rPr>
              <a:t>Authorities hold seized items during investigations and throughout trials.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noRot="1" noChangeArrowheads="1"/>
          </p:cNvSpPr>
          <p:nvPr>
            <p:ph type="title"/>
          </p:nvPr>
        </p:nvSpPr>
        <p:spPr/>
        <p:txBody>
          <a:bodyPr>
            <a:noAutofit/>
          </a:bodyPr>
          <a:lstStyle/>
          <a:p>
            <a:pPr eaLnBrk="1" hangingPunct="1"/>
            <a:r>
              <a:rPr lang="en-US" sz="3200" dirty="0">
                <a:ea typeface="MS PGothic" pitchFamily="34" charset="-128"/>
              </a:rPr>
              <a:t>Table 6.4 Stolen Property Recovery Rates, United States, Selected Years, 1996–2016</a:t>
            </a:r>
          </a:p>
        </p:txBody>
      </p:sp>
      <p:graphicFrame>
        <p:nvGraphicFramePr>
          <p:cNvPr id="6" name="Table Placeholder 5"/>
          <p:cNvGraphicFramePr>
            <a:graphicFrameLocks noGrp="1"/>
          </p:cNvGraphicFramePr>
          <p:nvPr>
            <p:ph type="tbl" sz="quarter" idx="12"/>
            <p:extLst>
              <p:ext uri="{D42A27DB-BD31-4B8C-83A1-F6EECF244321}">
                <p14:modId xmlns:p14="http://schemas.microsoft.com/office/powerpoint/2010/main" val="731892437"/>
              </p:ext>
            </p:extLst>
          </p:nvPr>
        </p:nvGraphicFramePr>
        <p:xfrm>
          <a:off x="2034508" y="1447800"/>
          <a:ext cx="5074984" cy="4780280"/>
        </p:xfrm>
        <a:graphic>
          <a:graphicData uri="http://schemas.openxmlformats.org/drawingml/2006/table">
            <a:tbl>
              <a:tblPr firstRow="1" bandRow="1">
                <a:tableStyleId>{5940675A-B579-460E-94D1-54222C63F5DA}</a:tableStyleId>
              </a:tblPr>
              <a:tblGrid>
                <a:gridCol w="2811844">
                  <a:extLst>
                    <a:ext uri="{9D8B030D-6E8A-4147-A177-3AD203B41FA5}">
                      <a16:colId xmlns:a16="http://schemas.microsoft.com/office/drawing/2014/main" val="20000"/>
                    </a:ext>
                  </a:extLst>
                </a:gridCol>
                <a:gridCol w="754380">
                  <a:extLst>
                    <a:ext uri="{9D8B030D-6E8A-4147-A177-3AD203B41FA5}">
                      <a16:colId xmlns:a16="http://schemas.microsoft.com/office/drawing/2014/main" val="20001"/>
                    </a:ext>
                  </a:extLst>
                </a:gridCol>
                <a:gridCol w="754380">
                  <a:extLst>
                    <a:ext uri="{9D8B030D-6E8A-4147-A177-3AD203B41FA5}">
                      <a16:colId xmlns:a16="http://schemas.microsoft.com/office/drawing/2014/main" val="20002"/>
                    </a:ext>
                  </a:extLst>
                </a:gridCol>
                <a:gridCol w="754380">
                  <a:extLst>
                    <a:ext uri="{9D8B030D-6E8A-4147-A177-3AD203B41FA5}">
                      <a16:colId xmlns:a16="http://schemas.microsoft.com/office/drawing/2014/main" val="20003"/>
                    </a:ext>
                  </a:extLst>
                </a:gridCol>
              </a:tblGrid>
              <a:tr h="370840">
                <a:tc>
                  <a:txBody>
                    <a:bodyPr/>
                    <a:lstStyle/>
                    <a:p>
                      <a:pPr algn="ctr"/>
                      <a:r>
                        <a:rPr lang="en-US" sz="1800" b="1" i="0" u="none" strike="noStrike" kern="1200" baseline="0" dirty="0">
                          <a:solidFill>
                            <a:schemeClr val="tx1"/>
                          </a:solidFill>
                          <a:latin typeface="Arial" pitchFamily="34" charset="0"/>
                          <a:ea typeface="+mn-ea"/>
                          <a:cs typeface="Arial" pitchFamily="34" charset="0"/>
                        </a:rPr>
                        <a:t>Type of possession</a:t>
                      </a:r>
                      <a:endParaRPr lang="en-US" sz="1800" b="1" dirty="0">
                        <a:latin typeface="Arial" pitchFamily="34" charset="0"/>
                        <a:cs typeface="Arial" pitchFamily="34" charset="0"/>
                      </a:endParaRPr>
                    </a:p>
                  </a:txBody>
                  <a:tcPr anchor="ctr"/>
                </a:tc>
                <a:tc>
                  <a:txBody>
                    <a:bodyPr/>
                    <a:lstStyle/>
                    <a:p>
                      <a:pPr algn="ctr"/>
                      <a:r>
                        <a:rPr lang="en-US" sz="1800" b="1" i="0" u="none" strike="noStrike" kern="1200" baseline="0" dirty="0">
                          <a:solidFill>
                            <a:schemeClr val="tx1"/>
                          </a:solidFill>
                          <a:latin typeface="Arial" pitchFamily="34" charset="0"/>
                          <a:ea typeface="+mn-ea"/>
                          <a:cs typeface="Arial" pitchFamily="34" charset="0"/>
                        </a:rPr>
                        <a:t>1996</a:t>
                      </a:r>
                      <a:endParaRPr lang="en-US" sz="1800" b="1" dirty="0">
                        <a:latin typeface="Arial" pitchFamily="34" charset="0"/>
                        <a:cs typeface="Arial" pitchFamily="34" charset="0"/>
                      </a:endParaRPr>
                    </a:p>
                  </a:txBody>
                  <a:tcPr anchor="ctr"/>
                </a:tc>
                <a:tc>
                  <a:txBody>
                    <a:bodyPr/>
                    <a:lstStyle/>
                    <a:p>
                      <a:pPr algn="ctr"/>
                      <a:r>
                        <a:rPr lang="en-US" sz="1800" b="1" i="0" u="none" strike="noStrike" kern="1200" baseline="0" dirty="0">
                          <a:solidFill>
                            <a:schemeClr val="tx1"/>
                          </a:solidFill>
                          <a:latin typeface="Arial" pitchFamily="34" charset="0"/>
                          <a:ea typeface="+mn-ea"/>
                          <a:cs typeface="Arial" pitchFamily="34" charset="0"/>
                        </a:rPr>
                        <a:t>2006</a:t>
                      </a:r>
                      <a:endParaRPr lang="en-US" sz="1800" b="1" dirty="0">
                        <a:latin typeface="Arial" pitchFamily="34" charset="0"/>
                        <a:cs typeface="Arial" pitchFamily="34" charset="0"/>
                      </a:endParaRPr>
                    </a:p>
                  </a:txBody>
                  <a:tcPr anchor="ctr"/>
                </a:tc>
                <a:tc>
                  <a:txBody>
                    <a:bodyPr/>
                    <a:lstStyle/>
                    <a:p>
                      <a:pPr algn="ctr"/>
                      <a:r>
                        <a:rPr lang="en-US" sz="1800" b="1" i="0" u="none" strike="noStrike" kern="1200" baseline="0" dirty="0">
                          <a:solidFill>
                            <a:schemeClr val="tx1"/>
                          </a:solidFill>
                          <a:latin typeface="Arial" pitchFamily="34" charset="0"/>
                          <a:ea typeface="+mn-ea"/>
                          <a:cs typeface="Arial" pitchFamily="34" charset="0"/>
                        </a:rPr>
                        <a:t>2016</a:t>
                      </a:r>
                      <a:endParaRPr lang="en-US" sz="1800" b="1" dirty="0">
                        <a:latin typeface="Arial" pitchFamily="34" charset="0"/>
                        <a:cs typeface="Arial" pitchFamily="34" charset="0"/>
                      </a:endParaRPr>
                    </a:p>
                  </a:txBody>
                  <a:tcPr anchor="ctr"/>
                </a:tc>
                <a:extLst>
                  <a:ext uri="{0D108BD9-81ED-4DB2-BD59-A6C34878D82A}">
                    <a16:rowId xmlns:a16="http://schemas.microsoft.com/office/drawing/2014/main" val="10000"/>
                  </a:ext>
                </a:extLst>
              </a:tr>
              <a:tr h="370840">
                <a:tc>
                  <a:txBody>
                    <a:bodyPr/>
                    <a:lstStyle/>
                    <a:p>
                      <a:r>
                        <a:rPr lang="en-US" sz="1800" b="0" i="0" u="none" strike="noStrike" kern="1200" baseline="0" dirty="0">
                          <a:solidFill>
                            <a:schemeClr val="tx1"/>
                          </a:solidFill>
                          <a:latin typeface="Arial" pitchFamily="34" charset="0"/>
                          <a:ea typeface="+mn-ea"/>
                          <a:cs typeface="Arial" pitchFamily="34" charset="0"/>
                        </a:rPr>
                        <a:t>Total recoveries, all types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38%</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31</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28</a:t>
                      </a:r>
                      <a:endParaRPr lang="en-US" sz="1800" dirty="0">
                        <a:latin typeface="Arial" pitchFamily="34" charset="0"/>
                        <a:cs typeface="Arial" pitchFamily="34" charset="0"/>
                      </a:endParaRPr>
                    </a:p>
                  </a:txBody>
                  <a:tcPr/>
                </a:tc>
                <a:extLst>
                  <a:ext uri="{0D108BD9-81ED-4DB2-BD59-A6C34878D82A}">
                    <a16:rowId xmlns:a16="http://schemas.microsoft.com/office/drawing/2014/main" val="10001"/>
                  </a:ext>
                </a:extLst>
              </a:tr>
              <a:tr h="370840">
                <a:tc>
                  <a:txBody>
                    <a:bodyPr/>
                    <a:lstStyle/>
                    <a:p>
                      <a:r>
                        <a:rPr lang="en-US" sz="1800" b="0" i="0" u="none" strike="noStrike" kern="1200" baseline="0" dirty="0">
                          <a:solidFill>
                            <a:schemeClr val="tx1"/>
                          </a:solidFill>
                          <a:latin typeface="Arial" pitchFamily="34" charset="0"/>
                          <a:ea typeface="+mn-ea"/>
                          <a:cs typeface="Arial" pitchFamily="34" charset="0"/>
                        </a:rPr>
                        <a:t>Motor vehicles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68</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59</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58</a:t>
                      </a:r>
                      <a:endParaRPr lang="en-US" sz="1800" dirty="0">
                        <a:latin typeface="Arial" pitchFamily="34" charset="0"/>
                        <a:cs typeface="Arial" pitchFamily="34" charset="0"/>
                      </a:endParaRPr>
                    </a:p>
                  </a:txBody>
                  <a:tcPr/>
                </a:tc>
                <a:extLst>
                  <a:ext uri="{0D108BD9-81ED-4DB2-BD59-A6C34878D82A}">
                    <a16:rowId xmlns:a16="http://schemas.microsoft.com/office/drawing/2014/main" val="10002"/>
                  </a:ext>
                </a:extLst>
              </a:tr>
              <a:tr h="370840">
                <a:tc>
                  <a:txBody>
                    <a:bodyPr/>
                    <a:lstStyle/>
                    <a:p>
                      <a:r>
                        <a:rPr lang="en-US" sz="1800" b="0" i="0" u="none" strike="noStrike" kern="1200" baseline="0" dirty="0">
                          <a:solidFill>
                            <a:schemeClr val="tx1"/>
                          </a:solidFill>
                          <a:latin typeface="Arial" pitchFamily="34" charset="0"/>
                          <a:ea typeface="+mn-ea"/>
                          <a:cs typeface="Arial" pitchFamily="34" charset="0"/>
                        </a:rPr>
                        <a:t>Televisions, radios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extLst>
                  <a:ext uri="{0D108BD9-81ED-4DB2-BD59-A6C34878D82A}">
                    <a16:rowId xmlns:a16="http://schemas.microsoft.com/office/drawing/2014/main" val="10003"/>
                  </a:ext>
                </a:extLst>
              </a:tr>
              <a:tr h="370840">
                <a:tc>
                  <a:txBody>
                    <a:bodyPr/>
                    <a:lstStyle/>
                    <a:p>
                      <a:r>
                        <a:rPr lang="en-US" sz="1800" b="0" i="0" u="none" strike="noStrike" kern="1200" baseline="0" dirty="0">
                          <a:solidFill>
                            <a:schemeClr val="tx1"/>
                          </a:solidFill>
                          <a:latin typeface="Arial" pitchFamily="34" charset="0"/>
                          <a:ea typeface="+mn-ea"/>
                          <a:cs typeface="Arial" pitchFamily="34" charset="0"/>
                        </a:rPr>
                        <a:t>Office equipment</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6</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extLst>
                  <a:ext uri="{0D108BD9-81ED-4DB2-BD59-A6C34878D82A}">
                    <a16:rowId xmlns:a16="http://schemas.microsoft.com/office/drawing/2014/main" val="10004"/>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Jewelry</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5</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4</a:t>
                      </a:r>
                      <a:endParaRPr lang="en-US" sz="1800" dirty="0">
                        <a:latin typeface="Arial" pitchFamily="34" charset="0"/>
                        <a:cs typeface="Arial" pitchFamily="34" charset="0"/>
                      </a:endParaRPr>
                    </a:p>
                  </a:txBody>
                  <a:tcPr/>
                </a:tc>
                <a:extLst>
                  <a:ext uri="{0D108BD9-81ED-4DB2-BD59-A6C34878D82A}">
                    <a16:rowId xmlns:a16="http://schemas.microsoft.com/office/drawing/2014/main" val="10005"/>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Furs, clothing</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16</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13</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11</a:t>
                      </a:r>
                      <a:endParaRPr lang="en-US" sz="1800" dirty="0">
                        <a:latin typeface="Arial" pitchFamily="34" charset="0"/>
                        <a:cs typeface="Arial" pitchFamily="34" charset="0"/>
                      </a:endParaRPr>
                    </a:p>
                  </a:txBody>
                  <a:tcPr/>
                </a:tc>
                <a:extLst>
                  <a:ext uri="{0D108BD9-81ED-4DB2-BD59-A6C34878D82A}">
                    <a16:rowId xmlns:a16="http://schemas.microsoft.com/office/drawing/2014/main" val="10006"/>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Household goods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6</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4</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4</a:t>
                      </a:r>
                      <a:endParaRPr lang="en-US" sz="1800" dirty="0">
                        <a:latin typeface="Arial" pitchFamily="34" charset="0"/>
                        <a:cs typeface="Arial" pitchFamily="34" charset="0"/>
                      </a:endParaRPr>
                    </a:p>
                  </a:txBody>
                  <a:tcPr/>
                </a:tc>
                <a:extLst>
                  <a:ext uri="{0D108BD9-81ED-4DB2-BD59-A6C34878D82A}">
                    <a16:rowId xmlns:a16="http://schemas.microsoft.com/office/drawing/2014/main" val="10007"/>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Consumable goods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27</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11</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11</a:t>
                      </a:r>
                      <a:endParaRPr lang="en-US" sz="1800" dirty="0">
                        <a:latin typeface="Arial" pitchFamily="34" charset="0"/>
                        <a:cs typeface="Arial" pitchFamily="34" charset="0"/>
                      </a:endParaRPr>
                    </a:p>
                  </a:txBody>
                  <a:tcPr/>
                </a:tc>
                <a:extLst>
                  <a:ext uri="{0D108BD9-81ED-4DB2-BD59-A6C34878D82A}">
                    <a16:rowId xmlns:a16="http://schemas.microsoft.com/office/drawing/2014/main" val="10008"/>
                  </a:ext>
                </a:extLst>
              </a:tr>
              <a:tr h="340360">
                <a:tc>
                  <a:txBody>
                    <a:bodyPr/>
                    <a:lstStyle/>
                    <a:p>
                      <a:r>
                        <a:rPr lang="en-US" sz="1800" b="0" i="0" u="none" strike="noStrike" kern="1200" baseline="0" dirty="0">
                          <a:solidFill>
                            <a:schemeClr val="tx1"/>
                          </a:solidFill>
                          <a:latin typeface="Arial" pitchFamily="34" charset="0"/>
                          <a:ea typeface="+mn-ea"/>
                          <a:cs typeface="Arial" pitchFamily="34" charset="0"/>
                        </a:rPr>
                        <a:t>Firearms</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11</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9</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10</a:t>
                      </a:r>
                      <a:endParaRPr lang="en-US" sz="1800" dirty="0">
                        <a:latin typeface="Arial" pitchFamily="34" charset="0"/>
                        <a:cs typeface="Arial" pitchFamily="34" charset="0"/>
                      </a:endParaRPr>
                    </a:p>
                  </a:txBody>
                  <a:tcPr/>
                </a:tc>
                <a:extLst>
                  <a:ext uri="{0D108BD9-81ED-4DB2-BD59-A6C34878D82A}">
                    <a16:rowId xmlns:a16="http://schemas.microsoft.com/office/drawing/2014/main" val="10009"/>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Livestock</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16</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14</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11</a:t>
                      </a:r>
                      <a:endParaRPr lang="en-US" sz="1800" dirty="0">
                        <a:latin typeface="Arial" pitchFamily="34" charset="0"/>
                        <a:cs typeface="Arial" pitchFamily="34" charset="0"/>
                      </a:endParaRPr>
                    </a:p>
                  </a:txBody>
                  <a:tcPr/>
                </a:tc>
                <a:extLst>
                  <a:ext uri="{0D108BD9-81ED-4DB2-BD59-A6C34878D82A}">
                    <a16:rowId xmlns:a16="http://schemas.microsoft.com/office/drawing/2014/main" val="10010"/>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Currency (cash)</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7</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4</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2</a:t>
                      </a:r>
                      <a:endParaRPr lang="en-US" sz="1800" dirty="0">
                        <a:latin typeface="Arial" pitchFamily="34" charset="0"/>
                        <a:cs typeface="Arial" pitchFamily="34" charset="0"/>
                      </a:endParaRPr>
                    </a:p>
                  </a:txBody>
                  <a:tcPr/>
                </a:tc>
                <a:extLst>
                  <a:ext uri="{0D108BD9-81ED-4DB2-BD59-A6C34878D82A}">
                    <a16:rowId xmlns:a16="http://schemas.microsoft.com/office/drawing/2014/main" val="10011"/>
                  </a:ext>
                </a:extLst>
              </a:tr>
              <a:tr h="314960">
                <a:tc>
                  <a:txBody>
                    <a:bodyPr/>
                    <a:lstStyle/>
                    <a:p>
                      <a:r>
                        <a:rPr lang="en-US" sz="1800" b="0" i="0" u="none" strike="noStrike" kern="1200" baseline="0" dirty="0">
                          <a:solidFill>
                            <a:schemeClr val="tx1"/>
                          </a:solidFill>
                          <a:latin typeface="Arial" pitchFamily="34" charset="0"/>
                          <a:ea typeface="+mn-ea"/>
                          <a:cs typeface="Arial" pitchFamily="34" charset="0"/>
                        </a:rPr>
                        <a:t>Miscellaneous, other</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10</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9</a:t>
                      </a:r>
                      <a:endParaRPr lang="en-US" sz="1800" dirty="0">
                        <a:latin typeface="Arial" pitchFamily="34" charset="0"/>
                        <a:cs typeface="Arial" pitchFamily="34" charset="0"/>
                      </a:endParaRPr>
                    </a:p>
                  </a:txBody>
                  <a:tcPr/>
                </a:tc>
                <a:tc>
                  <a:txBody>
                    <a:bodyPr/>
                    <a:lstStyle/>
                    <a:p>
                      <a:pPr algn="ctr"/>
                      <a:r>
                        <a:rPr lang="en-US" sz="1800" b="0" i="0" u="none" strike="noStrike" kern="1200" baseline="0" dirty="0">
                          <a:solidFill>
                            <a:schemeClr val="tx1"/>
                          </a:solidFill>
                          <a:latin typeface="Arial" pitchFamily="34" charset="0"/>
                          <a:ea typeface="+mn-ea"/>
                          <a:cs typeface="Arial" pitchFamily="34" charset="0"/>
                        </a:rPr>
                        <a:t>9</a:t>
                      </a:r>
                      <a:endParaRPr lang="en-US" sz="1800" dirty="0">
                        <a:latin typeface="Arial" pitchFamily="34" charset="0"/>
                        <a:cs typeface="Arial" pitchFamily="34" charset="0"/>
                      </a:endParaRPr>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Measuring Progress toward a Victim-Oriented Police Department</a:t>
            </a:r>
          </a:p>
        </p:txBody>
      </p:sp>
      <p:sp>
        <p:nvSpPr>
          <p:cNvPr id="37890" name="Content Placeholder 3"/>
          <p:cNvSpPr>
            <a:spLocks noGrp="1" noRot="1"/>
          </p:cNvSpPr>
          <p:nvPr>
            <p:ph idx="1"/>
          </p:nvPr>
        </p:nvSpPr>
        <p:spPr/>
        <p:txBody>
          <a:bodyPr/>
          <a:lstStyle/>
          <a:p>
            <a:pPr eaLnBrk="1" hangingPunct="1">
              <a:buSzTx/>
            </a:pPr>
            <a:r>
              <a:rPr b="1" dirty="0"/>
              <a:t>Community policing</a:t>
            </a:r>
          </a:p>
          <a:p>
            <a:pPr eaLnBrk="1" hangingPunct="1">
              <a:buSzTx/>
            </a:pPr>
            <a:r>
              <a:rPr dirty="0"/>
              <a:t>Victim-oriented departments</a:t>
            </a:r>
          </a:p>
          <a:p>
            <a:pPr lvl="1" eaLnBrk="1" hangingPunct="1"/>
            <a:r>
              <a:rPr dirty="0"/>
              <a:t>Extend outreach efforts to build confidence</a:t>
            </a:r>
          </a:p>
          <a:p>
            <a:pPr lvl="1" eaLnBrk="1" hangingPunct="1"/>
            <a:r>
              <a:rPr dirty="0"/>
              <a:t>Facilitate the lodging of complaints</a:t>
            </a:r>
          </a:p>
          <a:p>
            <a:pPr lvl="1" eaLnBrk="1" hangingPunct="1"/>
            <a:r>
              <a:rPr dirty="0"/>
              <a:t>Treat with care and compassion</a:t>
            </a:r>
          </a:p>
          <a:p>
            <a:pPr lvl="1" eaLnBrk="1" hangingPunct="1"/>
            <a:r>
              <a:rPr dirty="0"/>
              <a:t>Dispatch officers quickly</a:t>
            </a:r>
          </a:p>
          <a:p>
            <a:pPr lvl="1" eaLnBrk="1" hangingPunct="1"/>
            <a:r>
              <a:rPr dirty="0"/>
              <a:t>Clear as many cases as possible</a:t>
            </a:r>
          </a:p>
          <a:p>
            <a:pPr lvl="1" eaLnBrk="1" hangingPunct="1"/>
            <a:r>
              <a:rPr dirty="0"/>
              <a:t>Set up victim advocacy units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Discussion Question 3</a:t>
            </a:r>
          </a:p>
        </p:txBody>
      </p:sp>
      <p:sp>
        <p:nvSpPr>
          <p:cNvPr id="39938" name="Content Placeholder 2"/>
          <p:cNvSpPr>
            <a:spLocks noGrp="1"/>
          </p:cNvSpPr>
          <p:nvPr>
            <p:ph idx="1"/>
          </p:nvPr>
        </p:nvSpPr>
        <p:spPr/>
        <p:txBody>
          <a:bodyPr/>
          <a:lstStyle/>
          <a:p>
            <a:pPr eaLnBrk="1" hangingPunct="1">
              <a:buSzTx/>
            </a:pPr>
            <a:r>
              <a:rPr dirty="0"/>
              <a:t>Discuss the need for community policing in light of the #</a:t>
            </a:r>
            <a:r>
              <a:rPr dirty="0" err="1"/>
              <a:t>BlackLivesMatter</a:t>
            </a:r>
            <a:r>
              <a:rPr dirty="0"/>
              <a:t> movement and recent unrest regarding police shootings brought into question by citizens and those in authority positions.</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2225</TotalTime>
  <Words>1221</Words>
  <Application>Microsoft Office PowerPoint</Application>
  <PresentationFormat>On-screen Show (4:3)</PresentationFormat>
  <Paragraphs>328</Paragraphs>
  <Slides>26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Courier New</vt:lpstr>
      <vt:lpstr>Wingdings</vt:lpstr>
      <vt:lpstr>Sample</vt:lpstr>
      <vt:lpstr>Crime Victims An Introduction to Victimology</vt:lpstr>
      <vt:lpstr>Learning Objectives</vt:lpstr>
      <vt:lpstr>Introduction</vt:lpstr>
      <vt:lpstr>Victims interacting with the criminal justice system: cooperation or conflict?</vt:lpstr>
      <vt:lpstr>What Would Be Ideal?</vt:lpstr>
      <vt:lpstr>What do victims want: punishment? Treatment? Restitution?</vt:lpstr>
      <vt:lpstr>Make “Them” Suffer</vt:lpstr>
      <vt:lpstr>Discussion Question 1</vt:lpstr>
      <vt:lpstr>Make “Them” Get Treatment</vt:lpstr>
      <vt:lpstr>Make “Them” Pay for Losses and Expenses</vt:lpstr>
      <vt:lpstr>Victims and the police</vt:lpstr>
      <vt:lpstr>Reporting Incidents (1 of 3)</vt:lpstr>
      <vt:lpstr>Table 6.1 Trends in Reporting Crimes to the Police, Selected Years, 1973–2016</vt:lpstr>
      <vt:lpstr>Reporting Incidents (2 of 3)</vt:lpstr>
      <vt:lpstr>Reporting Incidents (3 of 3)</vt:lpstr>
      <vt:lpstr>Responding Quickly</vt:lpstr>
      <vt:lpstr>Discussion Question 2</vt:lpstr>
      <vt:lpstr>Handling Victims with Care</vt:lpstr>
      <vt:lpstr>Challenging the Victims’ Version of Events</vt:lpstr>
      <vt:lpstr>Investigating Complaints and Solving Crimes</vt:lpstr>
      <vt:lpstr>Table 6.2 Trends in Clearance Rates, United States, Selected Years, 1953–2016</vt:lpstr>
      <vt:lpstr>Arresting Suspects</vt:lpstr>
      <vt:lpstr>Recovering Stolen Property</vt:lpstr>
      <vt:lpstr>Table 6.4 Stolen Property Recovery Rates, United States, Selected Years, 1996–2016</vt:lpstr>
      <vt:lpstr>Measuring Progress toward a Victim-Oriented Police Department</vt:lpstr>
      <vt:lpstr>Discussion Question 3</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Victims and the Police</dc:title>
  <dc:creator>Karmen</dc:creator>
  <cp:lastModifiedBy>Becky Price</cp:lastModifiedBy>
  <cp:revision>168</cp:revision>
  <dcterms:created xsi:type="dcterms:W3CDTF">2005-06-28T20:05:51Z</dcterms:created>
  <dcterms:modified xsi:type="dcterms:W3CDTF">2020-08-21T12:27:54Z</dcterms:modified>
</cp:coreProperties>
</file>